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4"/>
  </p:notesMasterIdLst>
  <p:sldIdLst>
    <p:sldId id="602" r:id="rId3"/>
    <p:sldId id="258" r:id="rId4"/>
    <p:sldId id="603" r:id="rId5"/>
    <p:sldId id="616" r:id="rId6"/>
    <p:sldId id="604" r:id="rId7"/>
    <p:sldId id="619" r:id="rId8"/>
    <p:sldId id="608" r:id="rId9"/>
    <p:sldId id="615" r:id="rId10"/>
    <p:sldId id="620" r:id="rId11"/>
    <p:sldId id="607" r:id="rId12"/>
    <p:sldId id="605" r:id="rId13"/>
    <p:sldId id="606" r:id="rId14"/>
    <p:sldId id="609" r:id="rId15"/>
    <p:sldId id="622" r:id="rId16"/>
    <p:sldId id="623" r:id="rId17"/>
    <p:sldId id="621" r:id="rId18"/>
    <p:sldId id="624" r:id="rId19"/>
    <p:sldId id="625" r:id="rId20"/>
    <p:sldId id="626" r:id="rId21"/>
    <p:sldId id="627" r:id="rId22"/>
    <p:sldId id="628"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B63"/>
    <a:srgbClr val="DAE8FD"/>
    <a:srgbClr val="D4694F"/>
    <a:srgbClr val="763746"/>
    <a:srgbClr val="008B0D"/>
    <a:srgbClr val="AB8B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42"/>
    <p:restoredTop sz="97642"/>
  </p:normalViewPr>
  <p:slideViewPr>
    <p:cSldViewPr snapToGrid="0">
      <p:cViewPr varScale="1">
        <p:scale>
          <a:sx n="208" d="100"/>
          <a:sy n="208" d="100"/>
        </p:scale>
        <p:origin x="16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52CF3-0AE4-9748-851C-8FD4B1ED39DA}" type="datetimeFigureOut">
              <a:rPr lang="en-US" smtClean="0"/>
              <a:t>5/31/23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BF1CB-051C-214C-8967-44987813EE10}" type="slidenum">
              <a:rPr lang="en-US" smtClean="0"/>
              <a:t>‹N°›</a:t>
            </a:fld>
            <a:endParaRPr lang="en-US"/>
          </a:p>
        </p:txBody>
      </p:sp>
    </p:spTree>
    <p:extLst>
      <p:ext uri="{BB962C8B-B14F-4D97-AF65-F5344CB8AC3E}">
        <p14:creationId xmlns:p14="http://schemas.microsoft.com/office/powerpoint/2010/main" val="1008578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Definitions:</a:t>
            </a:r>
          </a:p>
          <a:p>
            <a:endParaRPr lang="en-US" dirty="0"/>
          </a:p>
          <a:p>
            <a:pPr>
              <a:lnSpc>
                <a:spcPct val="115000"/>
              </a:lnSpc>
              <a:spcAft>
                <a:spcPts val="1200"/>
              </a:spcAft>
            </a:pPr>
            <a:endParaRPr lang="en-GB" sz="1800" b="1" dirty="0">
              <a:effectLst/>
              <a:latin typeface="Aktiv Grotesk"/>
              <a:ea typeface="Aktiv Grotesk"/>
              <a:cs typeface="Aktiv Grotesk"/>
            </a:endParaRPr>
          </a:p>
          <a:p>
            <a:pPr>
              <a:lnSpc>
                <a:spcPct val="115000"/>
              </a:lnSpc>
              <a:spcAft>
                <a:spcPts val="1200"/>
              </a:spcAft>
            </a:pPr>
            <a:r>
              <a:rPr lang="en-GB" sz="1800" b="1" dirty="0">
                <a:effectLst/>
                <a:latin typeface="Aktiv Grotesk"/>
                <a:ea typeface="Aktiv Grotesk"/>
                <a:cs typeface="Aktiv Grotesk"/>
              </a:rPr>
              <a:t>Product Catalogue</a:t>
            </a:r>
            <a:r>
              <a:rPr lang="en-GB" sz="1800" dirty="0">
                <a:effectLst/>
                <a:latin typeface="Aktiv Grotesk"/>
                <a:ea typeface="Aktiv Grotesk"/>
                <a:cs typeface="Aktiv Grotesk"/>
              </a:rPr>
              <a:t> means an electronic record of the Products and Services that an enterprise is able to sell to a buyer.</a:t>
            </a:r>
          </a:p>
          <a:p>
            <a:pPr>
              <a:lnSpc>
                <a:spcPct val="115000"/>
              </a:lnSpc>
              <a:spcAft>
                <a:spcPts val="1200"/>
              </a:spcAft>
            </a:pPr>
            <a:endParaRPr lang="en-GB" sz="1800" b="1" dirty="0">
              <a:effectLst/>
              <a:latin typeface="Aktiv Grotesk"/>
              <a:ea typeface="Aktiv Grotesk"/>
              <a:cs typeface="Aktiv Grotesk"/>
            </a:endParaRPr>
          </a:p>
          <a:p>
            <a:pPr>
              <a:lnSpc>
                <a:spcPct val="115000"/>
              </a:lnSpc>
              <a:spcAft>
                <a:spcPts val="1200"/>
              </a:spcAft>
            </a:pPr>
            <a:r>
              <a:rPr lang="en-GB" sz="1800" b="1" dirty="0">
                <a:effectLst/>
                <a:latin typeface="Aktiv Grotesk"/>
                <a:ea typeface="Aktiv Grotesk"/>
                <a:cs typeface="Aktiv Grotesk"/>
              </a:rPr>
              <a:t>Supplier Catalogue</a:t>
            </a:r>
            <a:r>
              <a:rPr lang="en-GB" sz="1800" dirty="0">
                <a:effectLst/>
                <a:latin typeface="Aktiv Grotesk"/>
                <a:ea typeface="Aktiv Grotesk"/>
                <a:cs typeface="Aktiv Grotesk"/>
              </a:rPr>
              <a:t> means an electronic record of the Products and Services that Supplier has chosen to make available for sale by the Retailer, including any specified general sales conditions </a:t>
            </a:r>
          </a:p>
          <a:p>
            <a:pPr>
              <a:lnSpc>
                <a:spcPct val="115000"/>
              </a:lnSpc>
              <a:spcAft>
                <a:spcPts val="1200"/>
              </a:spcAft>
            </a:pPr>
            <a:endParaRPr lang="en-GB" sz="1800" dirty="0">
              <a:effectLst/>
              <a:latin typeface="Aktiv Grotesk"/>
              <a:ea typeface="Aktiv Grotesk"/>
              <a:cs typeface="Times New Roman" panose="02020603050405020304" pitchFamily="18" charset="0"/>
            </a:endParaRPr>
          </a:p>
          <a:p>
            <a:pPr>
              <a:lnSpc>
                <a:spcPct val="115000"/>
              </a:lnSpc>
              <a:spcAft>
                <a:spcPts val="1200"/>
              </a:spcAft>
            </a:pPr>
            <a:endParaRPr lang="en-GB" sz="1800" dirty="0">
              <a:effectLst/>
              <a:latin typeface="Aktiv Grotesk"/>
              <a:ea typeface="Aktiv Grotesk"/>
              <a:cs typeface="Times New Roman" panose="02020603050405020304" pitchFamily="18" charset="0"/>
            </a:endParaRPr>
          </a:p>
          <a:p>
            <a:pPr>
              <a:lnSpc>
                <a:spcPct val="115000"/>
              </a:lnSpc>
              <a:spcAft>
                <a:spcPts val="1200"/>
              </a:spcAft>
            </a:pPr>
            <a:endParaRPr lang="fr-FR" sz="1800" dirty="0">
              <a:effectLst/>
              <a:latin typeface="Aktiv Grotesk"/>
              <a:ea typeface="Aktiv Grotesk"/>
              <a:cs typeface="Times New Roman" panose="02020603050405020304" pitchFamily="18" charset="0"/>
            </a:endParaRPr>
          </a:p>
          <a:p>
            <a:pPr algn="just"/>
            <a:r>
              <a:rPr lang="fr-FR" sz="1800" b="1" dirty="0">
                <a:effectLst/>
                <a:latin typeface="Aktiv Grotesk"/>
                <a:ea typeface="Aktiv Grotesk"/>
                <a:cs typeface="Aktiv Grotesk"/>
              </a:rPr>
              <a:t>Product and Services</a:t>
            </a:r>
            <a:r>
              <a:rPr lang="en-GB" sz="1800" dirty="0">
                <a:effectLst/>
                <a:latin typeface="Aktiv Grotesk"/>
                <a:ea typeface="Aktiv Grotesk"/>
                <a:cs typeface="Aktiv Grotesk"/>
              </a:rPr>
              <a:t> as a collective term, means those items which will be delivered to a Customer by the Supplier and consumed as part of their end-to-end travel experience.</a:t>
            </a:r>
            <a:r>
              <a:rPr lang="en-GB" sz="1800" dirty="0">
                <a:effectLst/>
                <a:latin typeface="Aktiv Grotesk"/>
                <a:ea typeface="Aktiv Grotesk"/>
                <a:cs typeface="Times New Roman" panose="02020603050405020304" pitchFamily="18" charset="0"/>
              </a:rPr>
              <a:t> </a:t>
            </a:r>
            <a:endParaRPr lang="fr-FR" sz="1800" dirty="0">
              <a:effectLst/>
              <a:latin typeface="Aktiv Grotesk"/>
              <a:ea typeface="Aktiv Grotesk"/>
              <a:cs typeface="Times New Roman" panose="02020603050405020304" pitchFamily="18" charset="0"/>
            </a:endParaRPr>
          </a:p>
          <a:p>
            <a:r>
              <a:rPr lang="en-GB" sz="1800" dirty="0">
                <a:effectLst/>
                <a:latin typeface="Aktiv Grotesk"/>
                <a:ea typeface="MS Mincho" panose="02020609040205080304" pitchFamily="49" charset="-128"/>
                <a:cs typeface="Times New Roman" panose="02020603050405020304" pitchFamily="18" charset="0"/>
              </a:rPr>
              <a:t>products and services will be delivered to the consumer which may also be the customer as of our own definitions </a:t>
            </a:r>
            <a:endParaRPr lang="fr-FR" sz="1800" dirty="0">
              <a:effectLst/>
              <a:latin typeface="Aktiv Grotesk"/>
              <a:ea typeface="MS Mincho" panose="02020609040205080304" pitchFamily="49" charset="-128"/>
              <a:cs typeface="Times New Roman" panose="02020603050405020304" pitchFamily="18" charset="0"/>
            </a:endParaRP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59BF1CB-051C-214C-8967-44987813EE10}" type="slidenum">
              <a:rPr lang="en-US" smtClean="0"/>
              <a:t>3</a:t>
            </a:fld>
            <a:endParaRPr lang="en-US"/>
          </a:p>
        </p:txBody>
      </p:sp>
    </p:spTree>
    <p:extLst>
      <p:ext uri="{BB962C8B-B14F-4D97-AF65-F5344CB8AC3E}">
        <p14:creationId xmlns:p14="http://schemas.microsoft.com/office/powerpoint/2010/main" val="4077613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a:t>
            </a:r>
            <a:r>
              <a:rPr lang="en-US" sz="1200" b="0" i="0" dirty="0">
                <a:solidFill>
                  <a:srgbClr val="022A4C"/>
                </a:solidFill>
                <a:effectLst/>
                <a:latin typeface="Bahnschrift" panose="020B0502040204020203" pitchFamily="34" charset="0"/>
              </a:rPr>
              <a:t>including but not limited to information about where the products &amp; services are available (i.e., location, market, schedules, miscellaneous information, etc.) and any specified general </a:t>
            </a:r>
          </a:p>
          <a:p>
            <a:endParaRPr lang="en-US" sz="1200" b="0" i="0" dirty="0">
              <a:solidFill>
                <a:srgbClr val="022A4C"/>
              </a:solidFill>
              <a:effectLst/>
              <a:latin typeface="Bahnschrift" panose="020B0502040204020203" pitchFamily="34" charset="0"/>
            </a:endParaRPr>
          </a:p>
          <a:p>
            <a:r>
              <a:rPr lang="en-US" sz="1800" b="1" i="0" dirty="0">
                <a:solidFill>
                  <a:srgbClr val="022A4C"/>
                </a:solidFill>
                <a:effectLst/>
                <a:latin typeface="Arial" panose="020B0604020202020204" pitchFamily="34" charset="0"/>
              </a:rPr>
              <a:t>Product management</a:t>
            </a:r>
            <a:r>
              <a:rPr lang="en-US" sz="1800" b="0" i="0" dirty="0">
                <a:solidFill>
                  <a:srgbClr val="022A4C"/>
                </a:solidFill>
                <a:effectLst/>
                <a:latin typeface="Arial" panose="020B0604020202020204" pitchFamily="34" charset="0"/>
              </a:rPr>
              <a:t> is an organizational function that aims to maximize the value of a product by optimizing every step of the product lifecycle. </a:t>
            </a:r>
          </a:p>
          <a:p>
            <a:endParaRPr lang="en-US" sz="1800" b="0" i="0" dirty="0">
              <a:solidFill>
                <a:srgbClr val="022A4C"/>
              </a:solidFill>
              <a:effectLst/>
              <a:latin typeface="Arial" panose="020B0604020202020204" pitchFamily="34" charset="0"/>
            </a:endParaRPr>
          </a:p>
          <a:p>
            <a:r>
              <a:rPr lang="en-US" sz="1800" b="0" i="0" dirty="0">
                <a:solidFill>
                  <a:srgbClr val="022A4C"/>
                </a:solidFill>
                <a:effectLst/>
                <a:latin typeface="Arial" panose="020B0604020202020204" pitchFamily="34" charset="0"/>
              </a:rPr>
              <a:t>The intent of an airline profile is to reduce the #calls to the retailer</a:t>
            </a:r>
            <a:endParaRPr lang="en-US" dirty="0"/>
          </a:p>
        </p:txBody>
      </p:sp>
      <p:sp>
        <p:nvSpPr>
          <p:cNvPr id="4" name="Espace réservé du numéro de diapositive 3"/>
          <p:cNvSpPr>
            <a:spLocks noGrp="1"/>
          </p:cNvSpPr>
          <p:nvPr>
            <p:ph type="sldNum" sz="quarter" idx="5"/>
          </p:nvPr>
        </p:nvSpPr>
        <p:spPr/>
        <p:txBody>
          <a:bodyPr/>
          <a:lstStyle/>
          <a:p>
            <a:fld id="{D59BF1CB-051C-214C-8967-44987813EE10}" type="slidenum">
              <a:rPr lang="en-US" smtClean="0"/>
              <a:t>4</a:t>
            </a:fld>
            <a:endParaRPr lang="en-US"/>
          </a:p>
        </p:txBody>
      </p:sp>
    </p:spTree>
    <p:extLst>
      <p:ext uri="{BB962C8B-B14F-4D97-AF65-F5344CB8AC3E}">
        <p14:creationId xmlns:p14="http://schemas.microsoft.com/office/powerpoint/2010/main" val="49453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59BF1CB-051C-214C-8967-44987813EE10}" type="slidenum">
              <a:rPr lang="en-US" smtClean="0"/>
              <a:t>5</a:t>
            </a:fld>
            <a:endParaRPr lang="en-US"/>
          </a:p>
        </p:txBody>
      </p:sp>
    </p:spTree>
    <p:extLst>
      <p:ext uri="{BB962C8B-B14F-4D97-AF65-F5344CB8AC3E}">
        <p14:creationId xmlns:p14="http://schemas.microsoft.com/office/powerpoint/2010/main" val="50440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59BF1CB-051C-214C-8967-44987813EE10}" type="slidenum">
              <a:rPr lang="en-US" smtClean="0"/>
              <a:t>7</a:t>
            </a:fld>
            <a:endParaRPr lang="en-US"/>
          </a:p>
        </p:txBody>
      </p:sp>
    </p:spTree>
    <p:extLst>
      <p:ext uri="{BB962C8B-B14F-4D97-AF65-F5344CB8AC3E}">
        <p14:creationId xmlns:p14="http://schemas.microsoft.com/office/powerpoint/2010/main" val="390067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59BF1CB-051C-214C-8967-44987813EE10}" type="slidenum">
              <a:rPr lang="en-US" smtClean="0"/>
              <a:t>18</a:t>
            </a:fld>
            <a:endParaRPr lang="en-US"/>
          </a:p>
        </p:txBody>
      </p:sp>
    </p:spTree>
    <p:extLst>
      <p:ext uri="{BB962C8B-B14F-4D97-AF65-F5344CB8AC3E}">
        <p14:creationId xmlns:p14="http://schemas.microsoft.com/office/powerpoint/2010/main" val="3625163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6EC236-F1D3-1F92-BA1E-39DC7F406AC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A0F7B1A4-C274-DA1B-6EF9-16C6D1947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74502F37-6D93-0C05-61AC-80AF95BD7572}"/>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5" name="Espace réservé du pied de page 4">
            <a:extLst>
              <a:ext uri="{FF2B5EF4-FFF2-40B4-BE49-F238E27FC236}">
                <a16:creationId xmlns:a16="http://schemas.microsoft.com/office/drawing/2014/main" id="{65B2A8A9-A99A-E7E3-5089-F6957204464C}"/>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9CC7D7D-8B9D-EBD9-B196-4AB81E1529FB}"/>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2684024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AD5AA2-51B5-D692-D6AD-BCE85C9B5011}"/>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C1AEC4D6-3CE4-9C6C-BD82-4D2CFD2B38C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1106D990-E0FA-6327-2E95-1A0B3B02C603}"/>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5" name="Espace réservé du pied de page 4">
            <a:extLst>
              <a:ext uri="{FF2B5EF4-FFF2-40B4-BE49-F238E27FC236}">
                <a16:creationId xmlns:a16="http://schemas.microsoft.com/office/drawing/2014/main" id="{82E578CA-9933-B0CD-416F-D1EFF715C1C2}"/>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4BC03A3-B533-86F2-3018-7264C3ABD248}"/>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3617203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9995A75-D160-55C2-EA69-52A225AB1FF2}"/>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1E28F6A0-457D-AF55-421F-7E3B5520B59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F744857-4673-5A75-8A92-741F2C04AAC4}"/>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5" name="Espace réservé du pied de page 4">
            <a:extLst>
              <a:ext uri="{FF2B5EF4-FFF2-40B4-BE49-F238E27FC236}">
                <a16:creationId xmlns:a16="http://schemas.microsoft.com/office/drawing/2014/main" id="{22A2C057-8B23-EB6B-1280-75CAACE646A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66575F5-DF8C-4B19-82E5-9205C78B6B04}"/>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1551770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203161" y="5371122"/>
            <a:ext cx="499192" cy="1283821"/>
            <a:chOff x="-720900" y="1958300"/>
            <a:chExt cx="462900" cy="1190488"/>
          </a:xfrm>
        </p:grpSpPr>
        <p:sp>
          <p:nvSpPr>
            <p:cNvPr id="10" name="Google Shape;10;p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1" name="Google Shape;11;p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2" name="Google Shape;12;p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3" name="Google Shape;13;p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4" name="Google Shape;14;p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5" name="Google Shape;15;p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 name="Google Shape;16;p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 name="Google Shape;17;p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8" name="Google Shape;18;p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 name="Google Shape;19;p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0" name="Google Shape;20;p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1" name="Google Shape;21;p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 name="Google Shape;22;p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3" name="Google Shape;23;p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4" name="Google Shape;24;p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25" name="Google Shape;25;p2"/>
          <p:cNvGrpSpPr/>
          <p:nvPr/>
        </p:nvGrpSpPr>
        <p:grpSpPr>
          <a:xfrm rot="5400000">
            <a:off x="11097295" y="-189112"/>
            <a:ext cx="499192" cy="1283821"/>
            <a:chOff x="-720900" y="1958300"/>
            <a:chExt cx="462900" cy="1190488"/>
          </a:xfrm>
        </p:grpSpPr>
        <p:sp>
          <p:nvSpPr>
            <p:cNvPr id="26" name="Google Shape;26;p2"/>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7" name="Google Shape;27;p2"/>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8" name="Google Shape;28;p2"/>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9" name="Google Shape;29;p2"/>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 name="Google Shape;30;p2"/>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1" name="Google Shape;31;p2"/>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2" name="Google Shape;32;p2"/>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3" name="Google Shape;33;p2"/>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4" name="Google Shape;34;p2"/>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5" name="Google Shape;35;p2"/>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6" name="Google Shape;36;p2"/>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 name="Google Shape;37;p2"/>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8" name="Google Shape;38;p2"/>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9" name="Google Shape;39;p2"/>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0" name="Google Shape;40;p2"/>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
        <p:nvSpPr>
          <p:cNvPr id="41" name="Google Shape;41;p2"/>
          <p:cNvSpPr txBox="1">
            <a:spLocks noGrp="1"/>
          </p:cNvSpPr>
          <p:nvPr>
            <p:ph type="ctrTitle"/>
          </p:nvPr>
        </p:nvSpPr>
        <p:spPr>
          <a:xfrm>
            <a:off x="950967" y="719323"/>
            <a:ext cx="6565600" cy="2548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2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dirty="0"/>
          </a:p>
        </p:txBody>
      </p:sp>
      <p:sp>
        <p:nvSpPr>
          <p:cNvPr id="42" name="Google Shape;42;p2"/>
          <p:cNvSpPr txBox="1">
            <a:spLocks noGrp="1"/>
          </p:cNvSpPr>
          <p:nvPr>
            <p:ph type="subTitle" idx="1"/>
          </p:nvPr>
        </p:nvSpPr>
        <p:spPr>
          <a:xfrm>
            <a:off x="950967" y="3649136"/>
            <a:ext cx="3437600" cy="89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888166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1091100" y="3173868"/>
            <a:ext cx="5844800" cy="210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45" name="Google Shape;45;p3"/>
          <p:cNvSpPr txBox="1">
            <a:spLocks noGrp="1"/>
          </p:cNvSpPr>
          <p:nvPr>
            <p:ph type="title" idx="2" hasCustomPrompt="1"/>
          </p:nvPr>
        </p:nvSpPr>
        <p:spPr>
          <a:xfrm>
            <a:off x="1091100" y="877200"/>
            <a:ext cx="3195200" cy="2108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13333" b="0">
                <a:solidFill>
                  <a:schemeClr val="dk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grpSp>
        <p:nvGrpSpPr>
          <p:cNvPr id="46" name="Google Shape;46;p3"/>
          <p:cNvGrpSpPr/>
          <p:nvPr/>
        </p:nvGrpSpPr>
        <p:grpSpPr>
          <a:xfrm rot="10800000" flipH="1">
            <a:off x="203161" y="203203"/>
            <a:ext cx="499192" cy="1283821"/>
            <a:chOff x="-720900" y="1958300"/>
            <a:chExt cx="462900" cy="1190488"/>
          </a:xfrm>
        </p:grpSpPr>
        <p:sp>
          <p:nvSpPr>
            <p:cNvPr id="47" name="Google Shape;47;p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 name="Google Shape;48;p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9" name="Google Shape;49;p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 name="Google Shape;50;p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1" name="Google Shape;51;p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 name="Google Shape;52;p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3" name="Google Shape;53;p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 name="Google Shape;54;p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5" name="Google Shape;55;p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 name="Google Shape;56;p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7" name="Google Shape;57;p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8" name="Google Shape;58;p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 name="Google Shape;59;p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0" name="Google Shape;60;p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 name="Google Shape;61;p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62" name="Google Shape;62;p3"/>
          <p:cNvGrpSpPr/>
          <p:nvPr/>
        </p:nvGrpSpPr>
        <p:grpSpPr>
          <a:xfrm rot="5400000" flipH="1">
            <a:off x="595528" y="5763303"/>
            <a:ext cx="499192" cy="1283821"/>
            <a:chOff x="-720900" y="1958300"/>
            <a:chExt cx="462900" cy="1190488"/>
          </a:xfrm>
        </p:grpSpPr>
        <p:sp>
          <p:nvSpPr>
            <p:cNvPr id="63" name="Google Shape;63;p3"/>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 name="Google Shape;64;p3"/>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5" name="Google Shape;65;p3"/>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6" name="Google Shape;66;p3"/>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7" name="Google Shape;67;p3"/>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8" name="Google Shape;68;p3"/>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9" name="Google Shape;69;p3"/>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70" name="Google Shape;70;p3"/>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71" name="Google Shape;71;p3"/>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72" name="Google Shape;72;p3"/>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73" name="Google Shape;73;p3"/>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74" name="Google Shape;74;p3"/>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75" name="Google Shape;75;p3"/>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76" name="Google Shape;76;p3"/>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77" name="Google Shape;77;p3"/>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2635408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4"/>
          <p:cNvSpPr txBox="1">
            <a:spLocks noGrp="1"/>
          </p:cNvSpPr>
          <p:nvPr>
            <p:ph type="body" idx="1"/>
          </p:nvPr>
        </p:nvSpPr>
        <p:spPr>
          <a:xfrm>
            <a:off x="960000" y="1880567"/>
            <a:ext cx="10272000" cy="2832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2"/>
              </a:buClr>
              <a:buSzPts val="1200"/>
              <a:buChar char="●"/>
              <a:defRPr>
                <a:solidFill>
                  <a:srgbClr val="333333"/>
                </a:solidFill>
              </a:defRPr>
            </a:lvl1pPr>
            <a:lvl2pPr marL="1219170" lvl="1" indent="-406390" rtl="0">
              <a:lnSpc>
                <a:spcPct val="100000"/>
              </a:lnSpc>
              <a:spcBef>
                <a:spcPts val="0"/>
              </a:spcBef>
              <a:spcAft>
                <a:spcPts val="0"/>
              </a:spcAft>
              <a:buSzPts val="1200"/>
              <a:buChar char="○"/>
              <a:defRPr/>
            </a:lvl2pPr>
            <a:lvl3pPr marL="1828754" lvl="2" indent="-406390" rtl="0">
              <a:lnSpc>
                <a:spcPct val="100000"/>
              </a:lnSpc>
              <a:spcBef>
                <a:spcPts val="0"/>
              </a:spcBef>
              <a:spcAft>
                <a:spcPts val="0"/>
              </a:spcAft>
              <a:buSzPts val="1200"/>
              <a:buChar char="■"/>
              <a:defRPr/>
            </a:lvl3pPr>
            <a:lvl4pPr marL="2438339" lvl="3" indent="-406390" rtl="0">
              <a:lnSpc>
                <a:spcPct val="100000"/>
              </a:lnSpc>
              <a:spcBef>
                <a:spcPts val="0"/>
              </a:spcBef>
              <a:spcAft>
                <a:spcPts val="0"/>
              </a:spcAft>
              <a:buSzPts val="1200"/>
              <a:buChar char="●"/>
              <a:defRPr/>
            </a:lvl4pPr>
            <a:lvl5pPr marL="3047924" lvl="4" indent="-406390" rtl="0">
              <a:lnSpc>
                <a:spcPct val="100000"/>
              </a:lnSpc>
              <a:spcBef>
                <a:spcPts val="0"/>
              </a:spcBef>
              <a:spcAft>
                <a:spcPts val="0"/>
              </a:spcAft>
              <a:buSzPts val="1200"/>
              <a:buChar char="○"/>
              <a:defRPr/>
            </a:lvl5pPr>
            <a:lvl6pPr marL="3657509" lvl="5" indent="-406390" rtl="0">
              <a:lnSpc>
                <a:spcPct val="100000"/>
              </a:lnSpc>
              <a:spcBef>
                <a:spcPts val="0"/>
              </a:spcBef>
              <a:spcAft>
                <a:spcPts val="0"/>
              </a:spcAft>
              <a:buSzPts val="1200"/>
              <a:buChar char="■"/>
              <a:defRPr/>
            </a:lvl6pPr>
            <a:lvl7pPr marL="4267093" lvl="6" indent="-406390" rtl="0">
              <a:lnSpc>
                <a:spcPct val="100000"/>
              </a:lnSpc>
              <a:spcBef>
                <a:spcPts val="0"/>
              </a:spcBef>
              <a:spcAft>
                <a:spcPts val="0"/>
              </a:spcAft>
              <a:buSzPts val="1200"/>
              <a:buChar char="●"/>
              <a:defRPr/>
            </a:lvl7pPr>
            <a:lvl8pPr marL="4876678" lvl="7" indent="-406390" rtl="0">
              <a:lnSpc>
                <a:spcPct val="100000"/>
              </a:lnSpc>
              <a:spcBef>
                <a:spcPts val="0"/>
              </a:spcBef>
              <a:spcAft>
                <a:spcPts val="0"/>
              </a:spcAft>
              <a:buSzPts val="1200"/>
              <a:buChar char="○"/>
              <a:defRPr/>
            </a:lvl8pPr>
            <a:lvl9pPr marL="5486263" lvl="8" indent="-406390" rtl="0">
              <a:lnSpc>
                <a:spcPct val="100000"/>
              </a:lnSpc>
              <a:spcBef>
                <a:spcPts val="0"/>
              </a:spcBef>
              <a:spcAft>
                <a:spcPts val="0"/>
              </a:spcAft>
              <a:buSzPts val="1200"/>
              <a:buChar char="■"/>
              <a:defRPr/>
            </a:lvl9pPr>
          </a:lstStyle>
          <a:p>
            <a:endParaRPr/>
          </a:p>
        </p:txBody>
      </p:sp>
      <p:grpSp>
        <p:nvGrpSpPr>
          <p:cNvPr id="81" name="Google Shape;81;p4"/>
          <p:cNvGrpSpPr/>
          <p:nvPr/>
        </p:nvGrpSpPr>
        <p:grpSpPr>
          <a:xfrm rot="10800000">
            <a:off x="11489611" y="203203"/>
            <a:ext cx="499192" cy="1283821"/>
            <a:chOff x="-720900" y="1958300"/>
            <a:chExt cx="462900" cy="1190488"/>
          </a:xfrm>
        </p:grpSpPr>
        <p:sp>
          <p:nvSpPr>
            <p:cNvPr id="82" name="Google Shape;82;p4"/>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83" name="Google Shape;83;p4"/>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84" name="Google Shape;84;p4"/>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85" name="Google Shape;85;p4"/>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86" name="Google Shape;86;p4"/>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87" name="Google Shape;87;p4"/>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88" name="Google Shape;88;p4"/>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89" name="Google Shape;89;p4"/>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90" name="Google Shape;90;p4"/>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91" name="Google Shape;91;p4"/>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92" name="Google Shape;92;p4"/>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93" name="Google Shape;93;p4"/>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94" name="Google Shape;94;p4"/>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95" name="Google Shape;95;p4"/>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96" name="Google Shape;96;p4"/>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97" name="Google Shape;97;p4"/>
          <p:cNvGrpSpPr/>
          <p:nvPr/>
        </p:nvGrpSpPr>
        <p:grpSpPr>
          <a:xfrm rot="-5400000">
            <a:off x="595477" y="5763436"/>
            <a:ext cx="499192" cy="1283821"/>
            <a:chOff x="-720900" y="1958300"/>
            <a:chExt cx="462900" cy="1190488"/>
          </a:xfrm>
        </p:grpSpPr>
        <p:sp>
          <p:nvSpPr>
            <p:cNvPr id="98" name="Google Shape;98;p4"/>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99" name="Google Shape;99;p4"/>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0" name="Google Shape;100;p4"/>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1" name="Google Shape;101;p4"/>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2" name="Google Shape;102;p4"/>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3" name="Google Shape;103;p4"/>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4" name="Google Shape;104;p4"/>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5" name="Google Shape;105;p4"/>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6" name="Google Shape;106;p4"/>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7" name="Google Shape;107;p4"/>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8" name="Google Shape;108;p4"/>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09" name="Google Shape;109;p4"/>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10" name="Google Shape;110;p4"/>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11" name="Google Shape;111;p4"/>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12" name="Google Shape;112;p4"/>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1821127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51"/>
        <p:cNvGrpSpPr/>
        <p:nvPr/>
      </p:nvGrpSpPr>
      <p:grpSpPr>
        <a:xfrm>
          <a:off x="0" y="0"/>
          <a:ext cx="0" cy="0"/>
          <a:chOff x="0" y="0"/>
          <a:chExt cx="0" cy="0"/>
        </a:xfrm>
      </p:grpSpPr>
      <p:sp>
        <p:nvSpPr>
          <p:cNvPr id="152" name="Google Shape;152;p6"/>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3" name="Google Shape;153;p6"/>
          <p:cNvGrpSpPr/>
          <p:nvPr/>
        </p:nvGrpSpPr>
        <p:grpSpPr>
          <a:xfrm rot="10800000" flipH="1">
            <a:off x="203161" y="203203"/>
            <a:ext cx="499192" cy="1283821"/>
            <a:chOff x="-720900" y="1958300"/>
            <a:chExt cx="462900" cy="1190488"/>
          </a:xfrm>
        </p:grpSpPr>
        <p:sp>
          <p:nvSpPr>
            <p:cNvPr id="154" name="Google Shape;154;p6"/>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55" name="Google Shape;155;p6"/>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56" name="Google Shape;156;p6"/>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57" name="Google Shape;157;p6"/>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58" name="Google Shape;158;p6"/>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59" name="Google Shape;159;p6"/>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0" name="Google Shape;160;p6"/>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1" name="Google Shape;161;p6"/>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2" name="Google Shape;162;p6"/>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3" name="Google Shape;163;p6"/>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4" name="Google Shape;164;p6"/>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5" name="Google Shape;165;p6"/>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6" name="Google Shape;166;p6"/>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7" name="Google Shape;167;p6"/>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68" name="Google Shape;168;p6"/>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169" name="Google Shape;169;p6"/>
          <p:cNvGrpSpPr/>
          <p:nvPr/>
        </p:nvGrpSpPr>
        <p:grpSpPr>
          <a:xfrm rot="5400000" flipH="1">
            <a:off x="11097295" y="5763436"/>
            <a:ext cx="499192" cy="1283821"/>
            <a:chOff x="-720900" y="1958300"/>
            <a:chExt cx="462900" cy="1190488"/>
          </a:xfrm>
        </p:grpSpPr>
        <p:sp>
          <p:nvSpPr>
            <p:cNvPr id="170" name="Google Shape;170;p6"/>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1" name="Google Shape;171;p6"/>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2" name="Google Shape;172;p6"/>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3" name="Google Shape;173;p6"/>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4" name="Google Shape;174;p6"/>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5" name="Google Shape;175;p6"/>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6" name="Google Shape;176;p6"/>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7" name="Google Shape;177;p6"/>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8" name="Google Shape;178;p6"/>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79" name="Google Shape;179;p6"/>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80" name="Google Shape;180;p6"/>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81" name="Google Shape;181;p6"/>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82" name="Google Shape;182;p6"/>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83" name="Google Shape;183;p6"/>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84" name="Google Shape;184;p6"/>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3491187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85"/>
        <p:cNvGrpSpPr/>
        <p:nvPr/>
      </p:nvGrpSpPr>
      <p:grpSpPr>
        <a:xfrm>
          <a:off x="0" y="0"/>
          <a:ext cx="0" cy="0"/>
          <a:chOff x="0" y="0"/>
          <a:chExt cx="0" cy="0"/>
        </a:xfrm>
      </p:grpSpPr>
      <p:sp>
        <p:nvSpPr>
          <p:cNvPr id="186" name="Google Shape;186;p7"/>
          <p:cNvSpPr txBox="1">
            <a:spLocks noGrp="1"/>
          </p:cNvSpPr>
          <p:nvPr>
            <p:ph type="title"/>
          </p:nvPr>
        </p:nvSpPr>
        <p:spPr>
          <a:xfrm>
            <a:off x="950967" y="1664000"/>
            <a:ext cx="5295600" cy="1056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5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 name="Google Shape;187;p7"/>
          <p:cNvSpPr txBox="1">
            <a:spLocks noGrp="1"/>
          </p:cNvSpPr>
          <p:nvPr>
            <p:ph type="subTitle" idx="1"/>
          </p:nvPr>
        </p:nvSpPr>
        <p:spPr>
          <a:xfrm>
            <a:off x="950967" y="2720400"/>
            <a:ext cx="5295600" cy="2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0"/>
              </a:spcBef>
              <a:spcAft>
                <a:spcPts val="0"/>
              </a:spcAft>
              <a:buClr>
                <a:srgbClr val="E76A28"/>
              </a:buClr>
              <a:buSzPts val="1200"/>
              <a:buChar char="○"/>
              <a:defRPr/>
            </a:lvl2pPr>
            <a:lvl3pPr lvl="2" algn="ctr" rtl="0">
              <a:lnSpc>
                <a:spcPct val="100000"/>
              </a:lnSpc>
              <a:spcBef>
                <a:spcPts val="2133"/>
              </a:spcBef>
              <a:spcAft>
                <a:spcPts val="0"/>
              </a:spcAft>
              <a:buClr>
                <a:srgbClr val="E76A28"/>
              </a:buClr>
              <a:buSzPts val="1200"/>
              <a:buChar char="■"/>
              <a:defRPr/>
            </a:lvl3pPr>
            <a:lvl4pPr lvl="3" algn="ctr" rtl="0">
              <a:lnSpc>
                <a:spcPct val="100000"/>
              </a:lnSpc>
              <a:spcBef>
                <a:spcPts val="2133"/>
              </a:spcBef>
              <a:spcAft>
                <a:spcPts val="0"/>
              </a:spcAft>
              <a:buClr>
                <a:srgbClr val="E76A28"/>
              </a:buClr>
              <a:buSzPts val="1200"/>
              <a:buChar char="●"/>
              <a:defRPr/>
            </a:lvl4pPr>
            <a:lvl5pPr lvl="4" algn="ctr" rtl="0">
              <a:lnSpc>
                <a:spcPct val="100000"/>
              </a:lnSpc>
              <a:spcBef>
                <a:spcPts val="2133"/>
              </a:spcBef>
              <a:spcAft>
                <a:spcPts val="0"/>
              </a:spcAft>
              <a:buClr>
                <a:srgbClr val="E76A28"/>
              </a:buClr>
              <a:buSzPts val="1200"/>
              <a:buChar char="○"/>
              <a:defRPr/>
            </a:lvl5pPr>
            <a:lvl6pPr lvl="5" algn="ctr" rtl="0">
              <a:lnSpc>
                <a:spcPct val="100000"/>
              </a:lnSpc>
              <a:spcBef>
                <a:spcPts val="2133"/>
              </a:spcBef>
              <a:spcAft>
                <a:spcPts val="0"/>
              </a:spcAft>
              <a:buClr>
                <a:srgbClr val="999999"/>
              </a:buClr>
              <a:buSzPts val="1200"/>
              <a:buChar char="■"/>
              <a:defRPr/>
            </a:lvl6pPr>
            <a:lvl7pPr lvl="6" algn="ctr" rtl="0">
              <a:lnSpc>
                <a:spcPct val="100000"/>
              </a:lnSpc>
              <a:spcBef>
                <a:spcPts val="2133"/>
              </a:spcBef>
              <a:spcAft>
                <a:spcPts val="0"/>
              </a:spcAft>
              <a:buClr>
                <a:srgbClr val="999999"/>
              </a:buClr>
              <a:buSzPts val="1200"/>
              <a:buChar char="●"/>
              <a:defRPr/>
            </a:lvl7pPr>
            <a:lvl8pPr lvl="7" algn="ctr" rtl="0">
              <a:lnSpc>
                <a:spcPct val="100000"/>
              </a:lnSpc>
              <a:spcBef>
                <a:spcPts val="2133"/>
              </a:spcBef>
              <a:spcAft>
                <a:spcPts val="0"/>
              </a:spcAft>
              <a:buClr>
                <a:srgbClr val="999999"/>
              </a:buClr>
              <a:buSzPts val="1200"/>
              <a:buChar char="○"/>
              <a:defRPr/>
            </a:lvl8pPr>
            <a:lvl9pPr lvl="8" algn="ctr" rtl="0">
              <a:lnSpc>
                <a:spcPct val="100000"/>
              </a:lnSpc>
              <a:spcBef>
                <a:spcPts val="2133"/>
              </a:spcBef>
              <a:spcAft>
                <a:spcPts val="2133"/>
              </a:spcAft>
              <a:buClr>
                <a:srgbClr val="999999"/>
              </a:buClr>
              <a:buSzPts val="1200"/>
              <a:buChar char="■"/>
              <a:defRPr/>
            </a:lvl9pPr>
          </a:lstStyle>
          <a:p>
            <a:endParaRPr/>
          </a:p>
        </p:txBody>
      </p:sp>
      <p:sp>
        <p:nvSpPr>
          <p:cNvPr id="188" name="Google Shape;188;p7"/>
          <p:cNvSpPr>
            <a:spLocks noGrp="1"/>
          </p:cNvSpPr>
          <p:nvPr>
            <p:ph type="pic" idx="2"/>
          </p:nvPr>
        </p:nvSpPr>
        <p:spPr>
          <a:xfrm>
            <a:off x="7104100" y="1331067"/>
            <a:ext cx="4137200" cy="5526800"/>
          </a:xfrm>
          <a:prstGeom prst="round2SameRect">
            <a:avLst>
              <a:gd name="adj1" fmla="val 16667"/>
              <a:gd name="adj2" fmla="val 0"/>
            </a:avLst>
          </a:prstGeom>
          <a:noFill/>
          <a:ln>
            <a:noFill/>
          </a:ln>
        </p:spPr>
      </p:sp>
      <p:grpSp>
        <p:nvGrpSpPr>
          <p:cNvPr id="189" name="Google Shape;189;p7"/>
          <p:cNvGrpSpPr/>
          <p:nvPr/>
        </p:nvGrpSpPr>
        <p:grpSpPr>
          <a:xfrm rot="-5400000">
            <a:off x="595528" y="5763288"/>
            <a:ext cx="499192" cy="1283821"/>
            <a:chOff x="-720900" y="1958300"/>
            <a:chExt cx="462900" cy="1190488"/>
          </a:xfrm>
        </p:grpSpPr>
        <p:sp>
          <p:nvSpPr>
            <p:cNvPr id="190" name="Google Shape;190;p7"/>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1" name="Google Shape;191;p7"/>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2" name="Google Shape;192;p7"/>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3" name="Google Shape;193;p7"/>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4" name="Google Shape;194;p7"/>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5" name="Google Shape;195;p7"/>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6" name="Google Shape;196;p7"/>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7" name="Google Shape;197;p7"/>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8" name="Google Shape;198;p7"/>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199" name="Google Shape;199;p7"/>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00" name="Google Shape;200;p7"/>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01" name="Google Shape;201;p7"/>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02" name="Google Shape;202;p7"/>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03" name="Google Shape;203;p7"/>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04" name="Google Shape;204;p7"/>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1175310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988221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07"/>
        <p:cNvGrpSpPr/>
        <p:nvPr/>
      </p:nvGrpSpPr>
      <p:grpSpPr>
        <a:xfrm>
          <a:off x="0" y="0"/>
          <a:ext cx="0" cy="0"/>
          <a:chOff x="0" y="0"/>
          <a:chExt cx="0" cy="0"/>
        </a:xfrm>
      </p:grpSpPr>
      <p:sp>
        <p:nvSpPr>
          <p:cNvPr id="208" name="Google Shape;208;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1328861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968545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785EAB-4F57-6D16-CBCB-4F59B30E6D9E}"/>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FD4844CF-DBDB-2AB6-B3FA-6B29E95CEA6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077489AA-C512-8274-20B0-7F9F19849197}"/>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5" name="Espace réservé du pied de page 4">
            <a:extLst>
              <a:ext uri="{FF2B5EF4-FFF2-40B4-BE49-F238E27FC236}">
                <a16:creationId xmlns:a16="http://schemas.microsoft.com/office/drawing/2014/main" id="{E14FEAFC-10E8-6740-10E4-D967F238C8C7}"/>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236539A4-0847-90DD-28B7-21CA617B1122}"/>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39140094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12"/>
        <p:cNvGrpSpPr/>
        <p:nvPr/>
      </p:nvGrpSpPr>
      <p:grpSpPr>
        <a:xfrm>
          <a:off x="0" y="0"/>
          <a:ext cx="0" cy="0"/>
          <a:chOff x="0" y="0"/>
          <a:chExt cx="0" cy="0"/>
        </a:xfrm>
      </p:grpSpPr>
      <p:sp>
        <p:nvSpPr>
          <p:cNvPr id="213" name="Google Shape;213;p11"/>
          <p:cNvSpPr txBox="1">
            <a:spLocks noGrp="1"/>
          </p:cNvSpPr>
          <p:nvPr>
            <p:ph type="title" hasCustomPrompt="1"/>
          </p:nvPr>
        </p:nvSpPr>
        <p:spPr>
          <a:xfrm>
            <a:off x="950967" y="2408700"/>
            <a:ext cx="6995200" cy="13532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667"/>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214" name="Google Shape;214;p11"/>
          <p:cNvSpPr txBox="1">
            <a:spLocks noGrp="1"/>
          </p:cNvSpPr>
          <p:nvPr>
            <p:ph type="subTitle" idx="1"/>
          </p:nvPr>
        </p:nvSpPr>
        <p:spPr>
          <a:xfrm>
            <a:off x="950967" y="3868200"/>
            <a:ext cx="6995200" cy="6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grpSp>
        <p:nvGrpSpPr>
          <p:cNvPr id="215" name="Google Shape;215;p11"/>
          <p:cNvGrpSpPr/>
          <p:nvPr/>
        </p:nvGrpSpPr>
        <p:grpSpPr>
          <a:xfrm>
            <a:off x="323095" y="200688"/>
            <a:ext cx="499192" cy="1283821"/>
            <a:chOff x="-720900" y="1958300"/>
            <a:chExt cx="462900" cy="1190488"/>
          </a:xfrm>
        </p:grpSpPr>
        <p:sp>
          <p:nvSpPr>
            <p:cNvPr id="216" name="Google Shape;216;p11"/>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17" name="Google Shape;217;p11"/>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18" name="Google Shape;218;p11"/>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19" name="Google Shape;219;p11"/>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0" name="Google Shape;220;p11"/>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1" name="Google Shape;221;p11"/>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2" name="Google Shape;222;p11"/>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3" name="Google Shape;223;p11"/>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4" name="Google Shape;224;p11"/>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5" name="Google Shape;225;p11"/>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6" name="Google Shape;226;p11"/>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7" name="Google Shape;227;p11"/>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8" name="Google Shape;228;p11"/>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29" name="Google Shape;229;p11"/>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30" name="Google Shape;230;p11"/>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231" name="Google Shape;231;p11"/>
          <p:cNvGrpSpPr/>
          <p:nvPr/>
        </p:nvGrpSpPr>
        <p:grpSpPr>
          <a:xfrm rot="5400000">
            <a:off x="1480228" y="-191612"/>
            <a:ext cx="499192" cy="1283821"/>
            <a:chOff x="-720900" y="1958300"/>
            <a:chExt cx="462900" cy="1190488"/>
          </a:xfrm>
        </p:grpSpPr>
        <p:sp>
          <p:nvSpPr>
            <p:cNvPr id="232" name="Google Shape;232;p11"/>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33" name="Google Shape;233;p11"/>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34" name="Google Shape;234;p11"/>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35" name="Google Shape;235;p11"/>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36" name="Google Shape;236;p11"/>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37" name="Google Shape;237;p11"/>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38" name="Google Shape;238;p11"/>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39" name="Google Shape;239;p11"/>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40" name="Google Shape;240;p11"/>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41" name="Google Shape;241;p11"/>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42" name="Google Shape;242;p11"/>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43" name="Google Shape;243;p11"/>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44" name="Google Shape;244;p11"/>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45" name="Google Shape;245;p11"/>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46" name="Google Shape;246;p11"/>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2641016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7"/>
        <p:cNvGrpSpPr/>
        <p:nvPr/>
      </p:nvGrpSpPr>
      <p:grpSpPr>
        <a:xfrm>
          <a:off x="0" y="0"/>
          <a:ext cx="0" cy="0"/>
          <a:chOff x="0" y="0"/>
          <a:chExt cx="0" cy="0"/>
        </a:xfrm>
      </p:grpSpPr>
    </p:spTree>
    <p:extLst>
      <p:ext uri="{BB962C8B-B14F-4D97-AF65-F5344CB8AC3E}">
        <p14:creationId xmlns:p14="http://schemas.microsoft.com/office/powerpoint/2010/main" val="2271837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48"/>
        <p:cNvGrpSpPr/>
        <p:nvPr/>
      </p:nvGrpSpPr>
      <p:grpSpPr>
        <a:xfrm>
          <a:off x="0" y="0"/>
          <a:ext cx="0" cy="0"/>
          <a:chOff x="0" y="0"/>
          <a:chExt cx="0" cy="0"/>
        </a:xfrm>
      </p:grpSpPr>
      <p:sp>
        <p:nvSpPr>
          <p:cNvPr id="249" name="Google Shape;249;p13"/>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Bahnschrift" panose="020B0502040204020203"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0" name="Google Shape;250;p13"/>
          <p:cNvSpPr txBox="1">
            <a:spLocks noGrp="1"/>
          </p:cNvSpPr>
          <p:nvPr>
            <p:ph type="title" idx="2" hasCustomPrompt="1"/>
          </p:nvPr>
        </p:nvSpPr>
        <p:spPr>
          <a:xfrm>
            <a:off x="1163200" y="2153701"/>
            <a:ext cx="14328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a:solidFill>
                  <a:schemeClr val="dk2"/>
                </a:solidFill>
                <a:latin typeface="Bahnschrift" panose="020B0502040204020203" pitchFamily="34" charset="0"/>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1" name="Google Shape;251;p13"/>
          <p:cNvSpPr txBox="1">
            <a:spLocks noGrp="1"/>
          </p:cNvSpPr>
          <p:nvPr>
            <p:ph type="title" idx="3" hasCustomPrompt="1"/>
          </p:nvPr>
        </p:nvSpPr>
        <p:spPr>
          <a:xfrm>
            <a:off x="1163200" y="4268132"/>
            <a:ext cx="14328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a:solidFill>
                  <a:schemeClr val="dk2"/>
                </a:solidFill>
                <a:latin typeface="Bahnschrift" panose="020B0502040204020203" pitchFamily="34" charset="0"/>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2" name="Google Shape;252;p13"/>
          <p:cNvSpPr txBox="1">
            <a:spLocks noGrp="1"/>
          </p:cNvSpPr>
          <p:nvPr>
            <p:ph type="title" idx="4" hasCustomPrompt="1"/>
          </p:nvPr>
        </p:nvSpPr>
        <p:spPr>
          <a:xfrm>
            <a:off x="4559000" y="2153701"/>
            <a:ext cx="14328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a:solidFill>
                  <a:schemeClr val="dk2"/>
                </a:solidFill>
                <a:latin typeface="Bahnschrift" panose="020B0502040204020203" pitchFamily="34" charset="0"/>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3" name="Google Shape;253;p13"/>
          <p:cNvSpPr txBox="1">
            <a:spLocks noGrp="1"/>
          </p:cNvSpPr>
          <p:nvPr>
            <p:ph type="title" idx="5" hasCustomPrompt="1"/>
          </p:nvPr>
        </p:nvSpPr>
        <p:spPr>
          <a:xfrm>
            <a:off x="4559000" y="4268132"/>
            <a:ext cx="14328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a:solidFill>
                  <a:schemeClr val="dk2"/>
                </a:solidFill>
                <a:latin typeface="Bahnschrift" panose="020B0502040204020203" pitchFamily="34" charset="0"/>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4" name="Google Shape;254;p13"/>
          <p:cNvSpPr txBox="1">
            <a:spLocks noGrp="1"/>
          </p:cNvSpPr>
          <p:nvPr>
            <p:ph type="title" idx="6" hasCustomPrompt="1"/>
          </p:nvPr>
        </p:nvSpPr>
        <p:spPr>
          <a:xfrm>
            <a:off x="7954800" y="2153701"/>
            <a:ext cx="14328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a:solidFill>
                  <a:schemeClr val="dk2"/>
                </a:solidFill>
                <a:latin typeface="Bahnschrift" panose="020B0502040204020203" pitchFamily="34" charset="0"/>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5" name="Google Shape;255;p13"/>
          <p:cNvSpPr txBox="1">
            <a:spLocks noGrp="1"/>
          </p:cNvSpPr>
          <p:nvPr>
            <p:ph type="title" idx="7" hasCustomPrompt="1"/>
          </p:nvPr>
        </p:nvSpPr>
        <p:spPr>
          <a:xfrm>
            <a:off x="7954800" y="4268132"/>
            <a:ext cx="14328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a:solidFill>
                  <a:schemeClr val="dk2"/>
                </a:solidFill>
                <a:latin typeface="Bahnschrift" panose="020B0502040204020203" pitchFamily="34" charset="0"/>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6" name="Google Shape;256;p13"/>
          <p:cNvSpPr txBox="1">
            <a:spLocks noGrp="1"/>
          </p:cNvSpPr>
          <p:nvPr>
            <p:ph type="subTitle" idx="1"/>
          </p:nvPr>
        </p:nvSpPr>
        <p:spPr>
          <a:xfrm>
            <a:off x="1163200" y="2917300"/>
            <a:ext cx="3074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3200" b="1">
                <a:solidFill>
                  <a:schemeClr val="dk1"/>
                </a:solidFill>
                <a:latin typeface="Bahnschrift" panose="020B0502040204020203" pitchFamily="34" charset="0"/>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57" name="Google Shape;257;p13"/>
          <p:cNvSpPr txBox="1">
            <a:spLocks noGrp="1"/>
          </p:cNvSpPr>
          <p:nvPr>
            <p:ph type="subTitle" idx="8"/>
          </p:nvPr>
        </p:nvSpPr>
        <p:spPr>
          <a:xfrm>
            <a:off x="4559000" y="2917300"/>
            <a:ext cx="3074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3200" b="1">
                <a:solidFill>
                  <a:schemeClr val="dk1"/>
                </a:solidFill>
                <a:latin typeface="Bahnschrift" panose="020B0502040204020203" pitchFamily="34" charset="0"/>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58" name="Google Shape;258;p13"/>
          <p:cNvSpPr txBox="1">
            <a:spLocks noGrp="1"/>
          </p:cNvSpPr>
          <p:nvPr>
            <p:ph type="subTitle" idx="9"/>
          </p:nvPr>
        </p:nvSpPr>
        <p:spPr>
          <a:xfrm>
            <a:off x="7954800" y="2917300"/>
            <a:ext cx="3074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3200" b="1">
                <a:solidFill>
                  <a:schemeClr val="dk1"/>
                </a:solidFill>
                <a:latin typeface="Bahnschrift" panose="020B0502040204020203" pitchFamily="34" charset="0"/>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59" name="Google Shape;259;p13"/>
          <p:cNvSpPr txBox="1">
            <a:spLocks noGrp="1"/>
          </p:cNvSpPr>
          <p:nvPr>
            <p:ph type="subTitle" idx="13"/>
          </p:nvPr>
        </p:nvSpPr>
        <p:spPr>
          <a:xfrm>
            <a:off x="1163200" y="5031800"/>
            <a:ext cx="3074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3200" b="1">
                <a:solidFill>
                  <a:schemeClr val="dk1"/>
                </a:solidFill>
                <a:latin typeface="Bahnschrift" panose="020B0502040204020203" pitchFamily="34" charset="0"/>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60" name="Google Shape;260;p13"/>
          <p:cNvSpPr txBox="1">
            <a:spLocks noGrp="1"/>
          </p:cNvSpPr>
          <p:nvPr>
            <p:ph type="subTitle" idx="14"/>
          </p:nvPr>
        </p:nvSpPr>
        <p:spPr>
          <a:xfrm>
            <a:off x="4559000" y="5031800"/>
            <a:ext cx="3074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3200" b="1">
                <a:solidFill>
                  <a:schemeClr val="dk1"/>
                </a:solidFill>
                <a:latin typeface="Bahnschrift" panose="020B0502040204020203" pitchFamily="34" charset="0"/>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61" name="Google Shape;261;p13"/>
          <p:cNvSpPr txBox="1">
            <a:spLocks noGrp="1"/>
          </p:cNvSpPr>
          <p:nvPr>
            <p:ph type="subTitle" idx="15"/>
          </p:nvPr>
        </p:nvSpPr>
        <p:spPr>
          <a:xfrm>
            <a:off x="7954800" y="5031800"/>
            <a:ext cx="3074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3200" b="1">
                <a:solidFill>
                  <a:schemeClr val="dk1"/>
                </a:solidFill>
                <a:latin typeface="Bahnschrift" panose="020B0502040204020203" pitchFamily="34" charset="0"/>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grpSp>
        <p:nvGrpSpPr>
          <p:cNvPr id="262" name="Google Shape;262;p13"/>
          <p:cNvGrpSpPr/>
          <p:nvPr/>
        </p:nvGrpSpPr>
        <p:grpSpPr>
          <a:xfrm>
            <a:off x="203161" y="5371122"/>
            <a:ext cx="499192" cy="1283821"/>
            <a:chOff x="-720900" y="1958300"/>
            <a:chExt cx="462900" cy="1190488"/>
          </a:xfrm>
          <a:solidFill>
            <a:srgbClr val="D4694F"/>
          </a:solidFill>
        </p:grpSpPr>
        <p:sp>
          <p:nvSpPr>
            <p:cNvPr id="263" name="Google Shape;263;p13"/>
            <p:cNvSpPr/>
            <p:nvPr/>
          </p:nvSpPr>
          <p:spPr>
            <a:xfrm>
              <a:off x="-324000" y="280167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64" name="Google Shape;264;p13"/>
            <p:cNvSpPr/>
            <p:nvPr/>
          </p:nvSpPr>
          <p:spPr>
            <a:xfrm>
              <a:off x="-324000" y="308278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65" name="Google Shape;265;p13"/>
            <p:cNvSpPr/>
            <p:nvPr/>
          </p:nvSpPr>
          <p:spPr>
            <a:xfrm>
              <a:off x="-324000" y="223942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66" name="Google Shape;266;p13"/>
            <p:cNvSpPr/>
            <p:nvPr/>
          </p:nvSpPr>
          <p:spPr>
            <a:xfrm>
              <a:off x="-324000" y="252053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67" name="Google Shape;267;p13"/>
            <p:cNvSpPr/>
            <p:nvPr/>
          </p:nvSpPr>
          <p:spPr>
            <a:xfrm>
              <a:off x="-522450" y="280167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68" name="Google Shape;268;p13"/>
            <p:cNvSpPr/>
            <p:nvPr/>
          </p:nvSpPr>
          <p:spPr>
            <a:xfrm>
              <a:off x="-522450" y="308278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69" name="Google Shape;269;p13"/>
            <p:cNvSpPr/>
            <p:nvPr/>
          </p:nvSpPr>
          <p:spPr>
            <a:xfrm>
              <a:off x="-522450" y="223942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70" name="Google Shape;270;p13"/>
            <p:cNvSpPr/>
            <p:nvPr/>
          </p:nvSpPr>
          <p:spPr>
            <a:xfrm>
              <a:off x="-522450" y="252053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71" name="Google Shape;271;p13"/>
            <p:cNvSpPr/>
            <p:nvPr/>
          </p:nvSpPr>
          <p:spPr>
            <a:xfrm>
              <a:off x="-720900" y="280167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72" name="Google Shape;272;p13"/>
            <p:cNvSpPr/>
            <p:nvPr/>
          </p:nvSpPr>
          <p:spPr>
            <a:xfrm>
              <a:off x="-720900" y="308278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73" name="Google Shape;273;p13"/>
            <p:cNvSpPr/>
            <p:nvPr/>
          </p:nvSpPr>
          <p:spPr>
            <a:xfrm>
              <a:off x="-720900" y="223942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74" name="Google Shape;274;p13"/>
            <p:cNvSpPr/>
            <p:nvPr/>
          </p:nvSpPr>
          <p:spPr>
            <a:xfrm>
              <a:off x="-720900" y="252053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75" name="Google Shape;275;p13"/>
            <p:cNvSpPr/>
            <p:nvPr/>
          </p:nvSpPr>
          <p:spPr>
            <a:xfrm>
              <a:off x="-324000" y="1958300"/>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76" name="Google Shape;276;p13"/>
            <p:cNvSpPr/>
            <p:nvPr/>
          </p:nvSpPr>
          <p:spPr>
            <a:xfrm>
              <a:off x="-522450" y="1958300"/>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77" name="Google Shape;277;p13"/>
            <p:cNvSpPr/>
            <p:nvPr/>
          </p:nvSpPr>
          <p:spPr>
            <a:xfrm>
              <a:off x="-720900" y="1958300"/>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grpSp>
      <p:grpSp>
        <p:nvGrpSpPr>
          <p:cNvPr id="278" name="Google Shape;278;p13"/>
          <p:cNvGrpSpPr/>
          <p:nvPr/>
        </p:nvGrpSpPr>
        <p:grpSpPr>
          <a:xfrm rot="5400000">
            <a:off x="11097295" y="-189112"/>
            <a:ext cx="499192" cy="1283821"/>
            <a:chOff x="-720900" y="1958300"/>
            <a:chExt cx="462900" cy="1190488"/>
          </a:xfrm>
          <a:solidFill>
            <a:srgbClr val="AB8BA2"/>
          </a:solidFill>
        </p:grpSpPr>
        <p:sp>
          <p:nvSpPr>
            <p:cNvPr id="279" name="Google Shape;279;p13"/>
            <p:cNvSpPr/>
            <p:nvPr/>
          </p:nvSpPr>
          <p:spPr>
            <a:xfrm>
              <a:off x="-324000" y="280167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0" name="Google Shape;280;p13"/>
            <p:cNvSpPr/>
            <p:nvPr/>
          </p:nvSpPr>
          <p:spPr>
            <a:xfrm>
              <a:off x="-324000" y="308278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1" name="Google Shape;281;p13"/>
            <p:cNvSpPr/>
            <p:nvPr/>
          </p:nvSpPr>
          <p:spPr>
            <a:xfrm>
              <a:off x="-324000" y="223942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2" name="Google Shape;282;p13"/>
            <p:cNvSpPr/>
            <p:nvPr/>
          </p:nvSpPr>
          <p:spPr>
            <a:xfrm>
              <a:off x="-324000" y="252053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3" name="Google Shape;283;p13"/>
            <p:cNvSpPr/>
            <p:nvPr/>
          </p:nvSpPr>
          <p:spPr>
            <a:xfrm>
              <a:off x="-522450" y="280167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4" name="Google Shape;284;p13"/>
            <p:cNvSpPr/>
            <p:nvPr/>
          </p:nvSpPr>
          <p:spPr>
            <a:xfrm>
              <a:off x="-522450" y="308278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5" name="Google Shape;285;p13"/>
            <p:cNvSpPr/>
            <p:nvPr/>
          </p:nvSpPr>
          <p:spPr>
            <a:xfrm>
              <a:off x="-522450" y="223942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6" name="Google Shape;286;p13"/>
            <p:cNvSpPr/>
            <p:nvPr/>
          </p:nvSpPr>
          <p:spPr>
            <a:xfrm>
              <a:off x="-522450" y="252053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7" name="Google Shape;287;p13"/>
            <p:cNvSpPr/>
            <p:nvPr/>
          </p:nvSpPr>
          <p:spPr>
            <a:xfrm>
              <a:off x="-720900" y="280167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8" name="Google Shape;288;p13"/>
            <p:cNvSpPr/>
            <p:nvPr/>
          </p:nvSpPr>
          <p:spPr>
            <a:xfrm>
              <a:off x="-720900" y="308278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89" name="Google Shape;289;p13"/>
            <p:cNvSpPr/>
            <p:nvPr/>
          </p:nvSpPr>
          <p:spPr>
            <a:xfrm>
              <a:off x="-720900" y="2239425"/>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90" name="Google Shape;290;p13"/>
            <p:cNvSpPr/>
            <p:nvPr/>
          </p:nvSpPr>
          <p:spPr>
            <a:xfrm>
              <a:off x="-720900" y="2520538"/>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91" name="Google Shape;291;p13"/>
            <p:cNvSpPr/>
            <p:nvPr/>
          </p:nvSpPr>
          <p:spPr>
            <a:xfrm>
              <a:off x="-324000" y="1958300"/>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92" name="Google Shape;292;p13"/>
            <p:cNvSpPr/>
            <p:nvPr/>
          </p:nvSpPr>
          <p:spPr>
            <a:xfrm>
              <a:off x="-522450" y="1958300"/>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sp>
          <p:nvSpPr>
            <p:cNvPr id="293" name="Google Shape;293;p13"/>
            <p:cNvSpPr/>
            <p:nvPr/>
          </p:nvSpPr>
          <p:spPr>
            <a:xfrm>
              <a:off x="-720900" y="1958300"/>
              <a:ext cx="66000" cy="66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Bahnschrift" panose="020B0502040204020203" pitchFamily="34" charset="0"/>
                <a:ea typeface="DM Sans"/>
                <a:cs typeface="DM Sans"/>
                <a:sym typeface="DM Sans"/>
              </a:endParaRPr>
            </a:p>
          </p:txBody>
        </p:sp>
      </p:grpSp>
    </p:spTree>
    <p:extLst>
      <p:ext uri="{BB962C8B-B14F-4D97-AF65-F5344CB8AC3E}">
        <p14:creationId xmlns:p14="http://schemas.microsoft.com/office/powerpoint/2010/main" val="2079220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94"/>
        <p:cNvGrpSpPr/>
        <p:nvPr/>
      </p:nvGrpSpPr>
      <p:grpSpPr>
        <a:xfrm>
          <a:off x="0" y="0"/>
          <a:ext cx="0" cy="0"/>
          <a:chOff x="0" y="0"/>
          <a:chExt cx="0" cy="0"/>
        </a:xfrm>
      </p:grpSpPr>
      <p:sp>
        <p:nvSpPr>
          <p:cNvPr id="295" name="Google Shape;295;p1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96" name="Google Shape;296;p14"/>
          <p:cNvGrpSpPr/>
          <p:nvPr/>
        </p:nvGrpSpPr>
        <p:grpSpPr>
          <a:xfrm>
            <a:off x="203161" y="5371122"/>
            <a:ext cx="499192" cy="1283821"/>
            <a:chOff x="-720900" y="1958300"/>
            <a:chExt cx="462900" cy="1190488"/>
          </a:xfrm>
        </p:grpSpPr>
        <p:sp>
          <p:nvSpPr>
            <p:cNvPr id="297" name="Google Shape;297;p14"/>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98" name="Google Shape;298;p14"/>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299" name="Google Shape;299;p14"/>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0" name="Google Shape;300;p14"/>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1" name="Google Shape;301;p14"/>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2" name="Google Shape;302;p14"/>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3" name="Google Shape;303;p14"/>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4" name="Google Shape;304;p14"/>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5" name="Google Shape;305;p14"/>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6" name="Google Shape;306;p14"/>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7" name="Google Shape;307;p14"/>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8" name="Google Shape;308;p14"/>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09" name="Google Shape;309;p14"/>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10" name="Google Shape;310;p14"/>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11" name="Google Shape;311;p14"/>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312" name="Google Shape;312;p14"/>
          <p:cNvGrpSpPr/>
          <p:nvPr/>
        </p:nvGrpSpPr>
        <p:grpSpPr>
          <a:xfrm rot="5400000">
            <a:off x="11097295" y="-189112"/>
            <a:ext cx="499192" cy="1283821"/>
            <a:chOff x="-720900" y="1958300"/>
            <a:chExt cx="462900" cy="1190488"/>
          </a:xfrm>
        </p:grpSpPr>
        <p:sp>
          <p:nvSpPr>
            <p:cNvPr id="313" name="Google Shape;313;p14"/>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14" name="Google Shape;314;p14"/>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15" name="Google Shape;315;p14"/>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16" name="Google Shape;316;p14"/>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17" name="Google Shape;317;p14"/>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18" name="Google Shape;318;p14"/>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19" name="Google Shape;319;p14"/>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20" name="Google Shape;320;p14"/>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21" name="Google Shape;321;p14"/>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22" name="Google Shape;322;p14"/>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23" name="Google Shape;323;p14"/>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24" name="Google Shape;324;p14"/>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25" name="Google Shape;325;p14"/>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26" name="Google Shape;326;p14"/>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27" name="Google Shape;327;p14"/>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38464275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28"/>
        <p:cNvGrpSpPr/>
        <p:nvPr/>
      </p:nvGrpSpPr>
      <p:grpSpPr>
        <a:xfrm>
          <a:off x="0" y="0"/>
          <a:ext cx="0" cy="0"/>
          <a:chOff x="0" y="0"/>
          <a:chExt cx="0" cy="0"/>
        </a:xfrm>
      </p:grpSpPr>
      <p:sp>
        <p:nvSpPr>
          <p:cNvPr id="329" name="Google Shape;329;p15"/>
          <p:cNvSpPr txBox="1">
            <a:spLocks noGrp="1"/>
          </p:cNvSpPr>
          <p:nvPr>
            <p:ph type="title"/>
          </p:nvPr>
        </p:nvSpPr>
        <p:spPr>
          <a:xfrm>
            <a:off x="5427433" y="4612917"/>
            <a:ext cx="5813600" cy="70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330" name="Google Shape;330;p15"/>
          <p:cNvSpPr txBox="1">
            <a:spLocks noGrp="1"/>
          </p:cNvSpPr>
          <p:nvPr>
            <p:ph type="subTitle" idx="1"/>
          </p:nvPr>
        </p:nvSpPr>
        <p:spPr>
          <a:xfrm>
            <a:off x="4993667" y="1068500"/>
            <a:ext cx="6247200" cy="3256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endParaRPr/>
          </a:p>
        </p:txBody>
      </p:sp>
      <p:grpSp>
        <p:nvGrpSpPr>
          <p:cNvPr id="331" name="Google Shape;331;p15"/>
          <p:cNvGrpSpPr/>
          <p:nvPr/>
        </p:nvGrpSpPr>
        <p:grpSpPr>
          <a:xfrm>
            <a:off x="323095" y="200688"/>
            <a:ext cx="499192" cy="1283821"/>
            <a:chOff x="-720900" y="1958300"/>
            <a:chExt cx="462900" cy="1190488"/>
          </a:xfrm>
        </p:grpSpPr>
        <p:sp>
          <p:nvSpPr>
            <p:cNvPr id="332" name="Google Shape;332;p15"/>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33" name="Google Shape;333;p15"/>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34" name="Google Shape;334;p15"/>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35" name="Google Shape;335;p15"/>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36" name="Google Shape;336;p15"/>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37" name="Google Shape;337;p15"/>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38" name="Google Shape;338;p15"/>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39" name="Google Shape;339;p15"/>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40" name="Google Shape;340;p15"/>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41" name="Google Shape;341;p15"/>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42" name="Google Shape;342;p15"/>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43" name="Google Shape;343;p15"/>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44" name="Google Shape;344;p15"/>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45" name="Google Shape;345;p15"/>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46" name="Google Shape;346;p15"/>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4038392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47"/>
        <p:cNvGrpSpPr/>
        <p:nvPr/>
      </p:nvGrpSpPr>
      <p:grpSpPr>
        <a:xfrm>
          <a:off x="0" y="0"/>
          <a:ext cx="0" cy="0"/>
          <a:chOff x="0" y="0"/>
          <a:chExt cx="0" cy="0"/>
        </a:xfrm>
      </p:grpSpPr>
      <p:sp>
        <p:nvSpPr>
          <p:cNvPr id="348" name="Google Shape;348;p16"/>
          <p:cNvSpPr txBox="1">
            <a:spLocks noGrp="1"/>
          </p:cNvSpPr>
          <p:nvPr>
            <p:ph type="title"/>
          </p:nvPr>
        </p:nvSpPr>
        <p:spPr>
          <a:xfrm>
            <a:off x="960000" y="712983"/>
            <a:ext cx="4316000" cy="1510000"/>
          </a:xfrm>
          <a:prstGeom prst="rect">
            <a:avLst/>
          </a:prstGeom>
          <a:ln>
            <a:noFill/>
          </a:ln>
        </p:spPr>
        <p:txBody>
          <a:bodyPr spcFirstLastPara="1" wrap="square" lIns="91425" tIns="91425" rIns="91425" bIns="91425" anchor="b"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9" name="Google Shape;349;p16"/>
          <p:cNvSpPr txBox="1">
            <a:spLocks noGrp="1"/>
          </p:cNvSpPr>
          <p:nvPr>
            <p:ph type="subTitle" idx="1"/>
          </p:nvPr>
        </p:nvSpPr>
        <p:spPr>
          <a:xfrm>
            <a:off x="950967" y="2248133"/>
            <a:ext cx="4316000" cy="105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grpSp>
        <p:nvGrpSpPr>
          <p:cNvPr id="350" name="Google Shape;350;p16"/>
          <p:cNvGrpSpPr/>
          <p:nvPr/>
        </p:nvGrpSpPr>
        <p:grpSpPr>
          <a:xfrm>
            <a:off x="203161" y="5371122"/>
            <a:ext cx="499192" cy="1283821"/>
            <a:chOff x="-720900" y="1958300"/>
            <a:chExt cx="462900" cy="1190488"/>
          </a:xfrm>
        </p:grpSpPr>
        <p:sp>
          <p:nvSpPr>
            <p:cNvPr id="351" name="Google Shape;351;p16"/>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52" name="Google Shape;352;p16"/>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53" name="Google Shape;353;p16"/>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54" name="Google Shape;354;p16"/>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55" name="Google Shape;355;p16"/>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56" name="Google Shape;356;p16"/>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57" name="Google Shape;357;p16"/>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58" name="Google Shape;358;p16"/>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59" name="Google Shape;359;p16"/>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60" name="Google Shape;360;p16"/>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61" name="Google Shape;361;p16"/>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62" name="Google Shape;362;p16"/>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63" name="Google Shape;363;p16"/>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64" name="Google Shape;364;p16"/>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65" name="Google Shape;365;p16"/>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366" name="Google Shape;366;p16"/>
          <p:cNvGrpSpPr/>
          <p:nvPr/>
        </p:nvGrpSpPr>
        <p:grpSpPr>
          <a:xfrm rot="5400000">
            <a:off x="11097295" y="-189112"/>
            <a:ext cx="499192" cy="1283821"/>
            <a:chOff x="-720900" y="1958300"/>
            <a:chExt cx="462900" cy="1190488"/>
          </a:xfrm>
        </p:grpSpPr>
        <p:sp>
          <p:nvSpPr>
            <p:cNvPr id="367" name="Google Shape;367;p16"/>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68" name="Google Shape;368;p16"/>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69" name="Google Shape;369;p16"/>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0" name="Google Shape;370;p16"/>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1" name="Google Shape;371;p16"/>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2" name="Google Shape;372;p16"/>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3" name="Google Shape;373;p16"/>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4" name="Google Shape;374;p16"/>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5" name="Google Shape;375;p16"/>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6" name="Google Shape;376;p16"/>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7" name="Google Shape;377;p16"/>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8" name="Google Shape;378;p16"/>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79" name="Google Shape;379;p16"/>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80" name="Google Shape;380;p16"/>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81" name="Google Shape;381;p16"/>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1510833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82"/>
        <p:cNvGrpSpPr/>
        <p:nvPr/>
      </p:nvGrpSpPr>
      <p:grpSpPr>
        <a:xfrm>
          <a:off x="0" y="0"/>
          <a:ext cx="0" cy="0"/>
          <a:chOff x="0" y="0"/>
          <a:chExt cx="0" cy="0"/>
        </a:xfrm>
      </p:grpSpPr>
      <p:sp>
        <p:nvSpPr>
          <p:cNvPr id="383" name="Google Shape;383;p17"/>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4" name="Google Shape;384;p17"/>
          <p:cNvSpPr txBox="1">
            <a:spLocks noGrp="1"/>
          </p:cNvSpPr>
          <p:nvPr>
            <p:ph type="subTitle" idx="1"/>
          </p:nvPr>
        </p:nvSpPr>
        <p:spPr>
          <a:xfrm>
            <a:off x="1250167" y="3635397"/>
            <a:ext cx="2900400" cy="2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85" name="Google Shape;385;p17"/>
          <p:cNvSpPr txBox="1">
            <a:spLocks noGrp="1"/>
          </p:cNvSpPr>
          <p:nvPr>
            <p:ph type="subTitle" idx="2"/>
          </p:nvPr>
        </p:nvSpPr>
        <p:spPr>
          <a:xfrm>
            <a:off x="4645796" y="3635397"/>
            <a:ext cx="2900400" cy="2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86" name="Google Shape;386;p17"/>
          <p:cNvSpPr txBox="1">
            <a:spLocks noGrp="1"/>
          </p:cNvSpPr>
          <p:nvPr>
            <p:ph type="subTitle" idx="3"/>
          </p:nvPr>
        </p:nvSpPr>
        <p:spPr>
          <a:xfrm>
            <a:off x="8041433" y="3635397"/>
            <a:ext cx="2900400" cy="2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87" name="Google Shape;387;p17"/>
          <p:cNvSpPr txBox="1">
            <a:spLocks noGrp="1"/>
          </p:cNvSpPr>
          <p:nvPr>
            <p:ph type="subTitle" idx="4"/>
          </p:nvPr>
        </p:nvSpPr>
        <p:spPr>
          <a:xfrm>
            <a:off x="1250167" y="2973433"/>
            <a:ext cx="2900400" cy="66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88" name="Google Shape;388;p17"/>
          <p:cNvSpPr txBox="1">
            <a:spLocks noGrp="1"/>
          </p:cNvSpPr>
          <p:nvPr>
            <p:ph type="subTitle" idx="5"/>
          </p:nvPr>
        </p:nvSpPr>
        <p:spPr>
          <a:xfrm>
            <a:off x="4645800" y="2973433"/>
            <a:ext cx="2900400" cy="66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89" name="Google Shape;389;p17"/>
          <p:cNvSpPr txBox="1">
            <a:spLocks noGrp="1"/>
          </p:cNvSpPr>
          <p:nvPr>
            <p:ph type="subTitle" idx="6"/>
          </p:nvPr>
        </p:nvSpPr>
        <p:spPr>
          <a:xfrm>
            <a:off x="8041433" y="2973433"/>
            <a:ext cx="2900400" cy="66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grpSp>
        <p:nvGrpSpPr>
          <p:cNvPr id="390" name="Google Shape;390;p17"/>
          <p:cNvGrpSpPr/>
          <p:nvPr/>
        </p:nvGrpSpPr>
        <p:grpSpPr>
          <a:xfrm rot="10800000" flipH="1">
            <a:off x="203161" y="203203"/>
            <a:ext cx="499192" cy="1283821"/>
            <a:chOff x="-720900" y="1958300"/>
            <a:chExt cx="462900" cy="1190488"/>
          </a:xfrm>
        </p:grpSpPr>
        <p:sp>
          <p:nvSpPr>
            <p:cNvPr id="391" name="Google Shape;391;p17"/>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92" name="Google Shape;392;p17"/>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93" name="Google Shape;393;p17"/>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94" name="Google Shape;394;p17"/>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95" name="Google Shape;395;p17"/>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96" name="Google Shape;396;p17"/>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97" name="Google Shape;397;p17"/>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98" name="Google Shape;398;p17"/>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399" name="Google Shape;399;p17"/>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00" name="Google Shape;400;p17"/>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01" name="Google Shape;401;p17"/>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02" name="Google Shape;402;p17"/>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03" name="Google Shape;403;p17"/>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04" name="Google Shape;404;p17"/>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05" name="Google Shape;405;p17"/>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406" name="Google Shape;406;p17"/>
          <p:cNvGrpSpPr/>
          <p:nvPr/>
        </p:nvGrpSpPr>
        <p:grpSpPr>
          <a:xfrm rot="5400000" flipH="1">
            <a:off x="11097295" y="5763436"/>
            <a:ext cx="499192" cy="1283821"/>
            <a:chOff x="-720900" y="1958300"/>
            <a:chExt cx="462900" cy="1190488"/>
          </a:xfrm>
        </p:grpSpPr>
        <p:sp>
          <p:nvSpPr>
            <p:cNvPr id="407" name="Google Shape;407;p17"/>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08" name="Google Shape;408;p17"/>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09" name="Google Shape;409;p17"/>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0" name="Google Shape;410;p17"/>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1" name="Google Shape;411;p17"/>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2" name="Google Shape;412;p17"/>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3" name="Google Shape;413;p17"/>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4" name="Google Shape;414;p17"/>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5" name="Google Shape;415;p17"/>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6" name="Google Shape;416;p17"/>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7" name="Google Shape;417;p17"/>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8" name="Google Shape;418;p17"/>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19" name="Google Shape;419;p17"/>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20" name="Google Shape;420;p17"/>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21" name="Google Shape;421;p17"/>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20170222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22"/>
        <p:cNvGrpSpPr/>
        <p:nvPr/>
      </p:nvGrpSpPr>
      <p:grpSpPr>
        <a:xfrm>
          <a:off x="0" y="0"/>
          <a:ext cx="0" cy="0"/>
          <a:chOff x="0" y="0"/>
          <a:chExt cx="0" cy="0"/>
        </a:xfrm>
      </p:grpSpPr>
      <p:sp>
        <p:nvSpPr>
          <p:cNvPr id="423" name="Google Shape;423;p18"/>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4" name="Google Shape;424;p18"/>
          <p:cNvSpPr txBox="1">
            <a:spLocks noGrp="1"/>
          </p:cNvSpPr>
          <p:nvPr>
            <p:ph type="subTitle" idx="1"/>
          </p:nvPr>
        </p:nvSpPr>
        <p:spPr>
          <a:xfrm>
            <a:off x="1670965" y="2433467"/>
            <a:ext cx="37480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25" name="Google Shape;425;p18"/>
          <p:cNvSpPr txBox="1">
            <a:spLocks noGrp="1"/>
          </p:cNvSpPr>
          <p:nvPr>
            <p:ph type="subTitle" idx="2"/>
          </p:nvPr>
        </p:nvSpPr>
        <p:spPr>
          <a:xfrm>
            <a:off x="6773035" y="2433467"/>
            <a:ext cx="37480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26" name="Google Shape;426;p18"/>
          <p:cNvSpPr txBox="1">
            <a:spLocks noGrp="1"/>
          </p:cNvSpPr>
          <p:nvPr>
            <p:ph type="subTitle" idx="3"/>
          </p:nvPr>
        </p:nvSpPr>
        <p:spPr>
          <a:xfrm>
            <a:off x="1670965" y="4850767"/>
            <a:ext cx="37480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27" name="Google Shape;427;p18"/>
          <p:cNvSpPr txBox="1">
            <a:spLocks noGrp="1"/>
          </p:cNvSpPr>
          <p:nvPr>
            <p:ph type="subTitle" idx="4"/>
          </p:nvPr>
        </p:nvSpPr>
        <p:spPr>
          <a:xfrm>
            <a:off x="6773035" y="4850767"/>
            <a:ext cx="37480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28" name="Google Shape;428;p18"/>
          <p:cNvSpPr txBox="1">
            <a:spLocks noGrp="1"/>
          </p:cNvSpPr>
          <p:nvPr>
            <p:ph type="subTitle" idx="5"/>
          </p:nvPr>
        </p:nvSpPr>
        <p:spPr>
          <a:xfrm>
            <a:off x="1670965" y="1940733"/>
            <a:ext cx="3748000" cy="62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429" name="Google Shape;429;p18"/>
          <p:cNvSpPr txBox="1">
            <a:spLocks noGrp="1"/>
          </p:cNvSpPr>
          <p:nvPr>
            <p:ph type="subTitle" idx="6"/>
          </p:nvPr>
        </p:nvSpPr>
        <p:spPr>
          <a:xfrm>
            <a:off x="1670965" y="4358133"/>
            <a:ext cx="3748000" cy="62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430" name="Google Shape;430;p18"/>
          <p:cNvSpPr txBox="1">
            <a:spLocks noGrp="1"/>
          </p:cNvSpPr>
          <p:nvPr>
            <p:ph type="subTitle" idx="7"/>
          </p:nvPr>
        </p:nvSpPr>
        <p:spPr>
          <a:xfrm>
            <a:off x="6772999" y="1940733"/>
            <a:ext cx="3748000" cy="62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431" name="Google Shape;431;p18"/>
          <p:cNvSpPr txBox="1">
            <a:spLocks noGrp="1"/>
          </p:cNvSpPr>
          <p:nvPr>
            <p:ph type="subTitle" idx="8"/>
          </p:nvPr>
        </p:nvSpPr>
        <p:spPr>
          <a:xfrm>
            <a:off x="6772999" y="4358133"/>
            <a:ext cx="3748000" cy="62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grpSp>
        <p:nvGrpSpPr>
          <p:cNvPr id="432" name="Google Shape;432;p18"/>
          <p:cNvGrpSpPr/>
          <p:nvPr/>
        </p:nvGrpSpPr>
        <p:grpSpPr>
          <a:xfrm>
            <a:off x="203161" y="5371122"/>
            <a:ext cx="499192" cy="1283821"/>
            <a:chOff x="-720900" y="1958300"/>
            <a:chExt cx="462900" cy="1190488"/>
          </a:xfrm>
        </p:grpSpPr>
        <p:sp>
          <p:nvSpPr>
            <p:cNvPr id="433" name="Google Shape;433;p18"/>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34" name="Google Shape;434;p18"/>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35" name="Google Shape;435;p18"/>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36" name="Google Shape;436;p18"/>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37" name="Google Shape;437;p18"/>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38" name="Google Shape;438;p18"/>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39" name="Google Shape;439;p18"/>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40" name="Google Shape;440;p18"/>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41" name="Google Shape;441;p18"/>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42" name="Google Shape;442;p18"/>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43" name="Google Shape;443;p18"/>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44" name="Google Shape;444;p18"/>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45" name="Google Shape;445;p18"/>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46" name="Google Shape;446;p18"/>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47" name="Google Shape;447;p18"/>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448" name="Google Shape;448;p18"/>
          <p:cNvGrpSpPr/>
          <p:nvPr/>
        </p:nvGrpSpPr>
        <p:grpSpPr>
          <a:xfrm rot="5400000">
            <a:off x="11097295" y="-189112"/>
            <a:ext cx="499192" cy="1283821"/>
            <a:chOff x="-720900" y="1958300"/>
            <a:chExt cx="462900" cy="1190488"/>
          </a:xfrm>
        </p:grpSpPr>
        <p:sp>
          <p:nvSpPr>
            <p:cNvPr id="449" name="Google Shape;449;p18"/>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0" name="Google Shape;450;p18"/>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1" name="Google Shape;451;p18"/>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2" name="Google Shape;452;p18"/>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3" name="Google Shape;453;p18"/>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4" name="Google Shape;454;p18"/>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5" name="Google Shape;455;p18"/>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6" name="Google Shape;456;p18"/>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7" name="Google Shape;457;p18"/>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8" name="Google Shape;458;p18"/>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59" name="Google Shape;459;p18"/>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60" name="Google Shape;460;p18"/>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61" name="Google Shape;461;p18"/>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62" name="Google Shape;462;p18"/>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63" name="Google Shape;463;p18"/>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27548014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64"/>
        <p:cNvGrpSpPr/>
        <p:nvPr/>
      </p:nvGrpSpPr>
      <p:grpSpPr>
        <a:xfrm>
          <a:off x="0" y="0"/>
          <a:ext cx="0" cy="0"/>
          <a:chOff x="0" y="0"/>
          <a:chExt cx="0" cy="0"/>
        </a:xfrm>
      </p:grpSpPr>
      <p:sp>
        <p:nvSpPr>
          <p:cNvPr id="465" name="Google Shape;465;p19"/>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6" name="Google Shape;466;p19"/>
          <p:cNvSpPr txBox="1">
            <a:spLocks noGrp="1"/>
          </p:cNvSpPr>
          <p:nvPr>
            <p:ph type="subTitle" idx="1"/>
          </p:nvPr>
        </p:nvSpPr>
        <p:spPr>
          <a:xfrm>
            <a:off x="960000" y="2600415"/>
            <a:ext cx="32432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67" name="Google Shape;467;p19"/>
          <p:cNvSpPr txBox="1">
            <a:spLocks noGrp="1"/>
          </p:cNvSpPr>
          <p:nvPr>
            <p:ph type="subTitle" idx="2"/>
          </p:nvPr>
        </p:nvSpPr>
        <p:spPr>
          <a:xfrm>
            <a:off x="4474400" y="2600415"/>
            <a:ext cx="32432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68" name="Google Shape;468;p19"/>
          <p:cNvSpPr txBox="1">
            <a:spLocks noGrp="1"/>
          </p:cNvSpPr>
          <p:nvPr>
            <p:ph type="subTitle" idx="3"/>
          </p:nvPr>
        </p:nvSpPr>
        <p:spPr>
          <a:xfrm>
            <a:off x="960000" y="4907467"/>
            <a:ext cx="32432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69" name="Google Shape;469;p19"/>
          <p:cNvSpPr txBox="1">
            <a:spLocks noGrp="1"/>
          </p:cNvSpPr>
          <p:nvPr>
            <p:ph type="subTitle" idx="4"/>
          </p:nvPr>
        </p:nvSpPr>
        <p:spPr>
          <a:xfrm>
            <a:off x="4474400" y="4907467"/>
            <a:ext cx="32432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70" name="Google Shape;470;p19"/>
          <p:cNvSpPr txBox="1">
            <a:spLocks noGrp="1"/>
          </p:cNvSpPr>
          <p:nvPr>
            <p:ph type="subTitle" idx="5"/>
          </p:nvPr>
        </p:nvSpPr>
        <p:spPr>
          <a:xfrm>
            <a:off x="7988800" y="2600415"/>
            <a:ext cx="32432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71" name="Google Shape;471;p19"/>
          <p:cNvSpPr txBox="1">
            <a:spLocks noGrp="1"/>
          </p:cNvSpPr>
          <p:nvPr>
            <p:ph type="subTitle" idx="6"/>
          </p:nvPr>
        </p:nvSpPr>
        <p:spPr>
          <a:xfrm>
            <a:off x="7988800" y="4907467"/>
            <a:ext cx="3243200" cy="12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72" name="Google Shape;472;p19"/>
          <p:cNvSpPr txBox="1">
            <a:spLocks noGrp="1"/>
          </p:cNvSpPr>
          <p:nvPr>
            <p:ph type="subTitle" idx="7"/>
          </p:nvPr>
        </p:nvSpPr>
        <p:spPr>
          <a:xfrm>
            <a:off x="960000" y="2101884"/>
            <a:ext cx="324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473" name="Google Shape;473;p19"/>
          <p:cNvSpPr txBox="1">
            <a:spLocks noGrp="1"/>
          </p:cNvSpPr>
          <p:nvPr>
            <p:ph type="subTitle" idx="8"/>
          </p:nvPr>
        </p:nvSpPr>
        <p:spPr>
          <a:xfrm>
            <a:off x="4474400" y="2101884"/>
            <a:ext cx="324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474" name="Google Shape;474;p19"/>
          <p:cNvSpPr txBox="1">
            <a:spLocks noGrp="1"/>
          </p:cNvSpPr>
          <p:nvPr>
            <p:ph type="subTitle" idx="9"/>
          </p:nvPr>
        </p:nvSpPr>
        <p:spPr>
          <a:xfrm>
            <a:off x="7989600" y="2101884"/>
            <a:ext cx="324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475" name="Google Shape;475;p19"/>
          <p:cNvSpPr txBox="1">
            <a:spLocks noGrp="1"/>
          </p:cNvSpPr>
          <p:nvPr>
            <p:ph type="subTitle" idx="13"/>
          </p:nvPr>
        </p:nvSpPr>
        <p:spPr>
          <a:xfrm>
            <a:off x="960000" y="4404667"/>
            <a:ext cx="324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476" name="Google Shape;476;p19"/>
          <p:cNvSpPr txBox="1">
            <a:spLocks noGrp="1"/>
          </p:cNvSpPr>
          <p:nvPr>
            <p:ph type="subTitle" idx="14"/>
          </p:nvPr>
        </p:nvSpPr>
        <p:spPr>
          <a:xfrm>
            <a:off x="4474400" y="4404667"/>
            <a:ext cx="324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477" name="Google Shape;477;p19"/>
          <p:cNvSpPr txBox="1">
            <a:spLocks noGrp="1"/>
          </p:cNvSpPr>
          <p:nvPr>
            <p:ph type="subTitle" idx="15"/>
          </p:nvPr>
        </p:nvSpPr>
        <p:spPr>
          <a:xfrm>
            <a:off x="7989600" y="4404667"/>
            <a:ext cx="324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3200" b="1">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grpSp>
        <p:nvGrpSpPr>
          <p:cNvPr id="478" name="Google Shape;478;p19"/>
          <p:cNvGrpSpPr/>
          <p:nvPr/>
        </p:nvGrpSpPr>
        <p:grpSpPr>
          <a:xfrm flipH="1">
            <a:off x="11489611" y="5371122"/>
            <a:ext cx="499192" cy="1283821"/>
            <a:chOff x="-720900" y="1958300"/>
            <a:chExt cx="462900" cy="1190488"/>
          </a:xfrm>
        </p:grpSpPr>
        <p:sp>
          <p:nvSpPr>
            <p:cNvPr id="479" name="Google Shape;479;p19"/>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0" name="Google Shape;480;p19"/>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1" name="Google Shape;481;p19"/>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2" name="Google Shape;482;p19"/>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3" name="Google Shape;483;p19"/>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4" name="Google Shape;484;p19"/>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5" name="Google Shape;485;p19"/>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6" name="Google Shape;486;p19"/>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7" name="Google Shape;487;p19"/>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8" name="Google Shape;488;p19"/>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89" name="Google Shape;489;p19"/>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90" name="Google Shape;490;p19"/>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91" name="Google Shape;491;p19"/>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92" name="Google Shape;492;p19"/>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93" name="Google Shape;493;p19"/>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494" name="Google Shape;494;p19"/>
          <p:cNvGrpSpPr/>
          <p:nvPr/>
        </p:nvGrpSpPr>
        <p:grpSpPr>
          <a:xfrm rot="-5400000" flipH="1">
            <a:off x="595477" y="-189112"/>
            <a:ext cx="499192" cy="1283821"/>
            <a:chOff x="-720900" y="1958300"/>
            <a:chExt cx="462900" cy="1190488"/>
          </a:xfrm>
        </p:grpSpPr>
        <p:sp>
          <p:nvSpPr>
            <p:cNvPr id="495" name="Google Shape;495;p19"/>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96" name="Google Shape;496;p19"/>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97" name="Google Shape;497;p19"/>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98" name="Google Shape;498;p19"/>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499" name="Google Shape;499;p19"/>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0" name="Google Shape;500;p19"/>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1" name="Google Shape;501;p19"/>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2" name="Google Shape;502;p19"/>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3" name="Google Shape;503;p19"/>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4" name="Google Shape;504;p19"/>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5" name="Google Shape;505;p19"/>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6" name="Google Shape;506;p19"/>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7" name="Google Shape;507;p19"/>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8" name="Google Shape;508;p19"/>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09" name="Google Shape;509;p19"/>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367904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10"/>
        <p:cNvGrpSpPr/>
        <p:nvPr/>
      </p:nvGrpSpPr>
      <p:grpSpPr>
        <a:xfrm>
          <a:off x="0" y="0"/>
          <a:ext cx="0" cy="0"/>
          <a:chOff x="0" y="0"/>
          <a:chExt cx="0" cy="0"/>
        </a:xfrm>
      </p:grpSpPr>
      <p:sp>
        <p:nvSpPr>
          <p:cNvPr id="511" name="Google Shape;511;p20"/>
          <p:cNvSpPr txBox="1">
            <a:spLocks noGrp="1"/>
          </p:cNvSpPr>
          <p:nvPr>
            <p:ph type="title" hasCustomPrompt="1"/>
          </p:nvPr>
        </p:nvSpPr>
        <p:spPr>
          <a:xfrm>
            <a:off x="1447400" y="811168"/>
            <a:ext cx="46568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12" name="Google Shape;512;p20"/>
          <p:cNvSpPr txBox="1">
            <a:spLocks noGrp="1"/>
          </p:cNvSpPr>
          <p:nvPr>
            <p:ph type="subTitle" idx="1"/>
          </p:nvPr>
        </p:nvSpPr>
        <p:spPr>
          <a:xfrm>
            <a:off x="1447400" y="2039567"/>
            <a:ext cx="4656800" cy="4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3" name="Google Shape;513;p20"/>
          <p:cNvSpPr txBox="1">
            <a:spLocks noGrp="1"/>
          </p:cNvSpPr>
          <p:nvPr>
            <p:ph type="title" idx="2" hasCustomPrompt="1"/>
          </p:nvPr>
        </p:nvSpPr>
        <p:spPr>
          <a:xfrm flipH="1">
            <a:off x="1447400" y="2567412"/>
            <a:ext cx="46568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14" name="Google Shape;514;p20"/>
          <p:cNvSpPr txBox="1">
            <a:spLocks noGrp="1"/>
          </p:cNvSpPr>
          <p:nvPr>
            <p:ph type="subTitle" idx="3"/>
          </p:nvPr>
        </p:nvSpPr>
        <p:spPr>
          <a:xfrm flipH="1">
            <a:off x="1447400" y="3803865"/>
            <a:ext cx="4656800" cy="4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5" name="Google Shape;515;p20"/>
          <p:cNvSpPr txBox="1">
            <a:spLocks noGrp="1"/>
          </p:cNvSpPr>
          <p:nvPr>
            <p:ph type="title" idx="4" hasCustomPrompt="1"/>
          </p:nvPr>
        </p:nvSpPr>
        <p:spPr>
          <a:xfrm flipH="1">
            <a:off x="1447400" y="4323625"/>
            <a:ext cx="46568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16" name="Google Shape;516;p20"/>
          <p:cNvSpPr txBox="1">
            <a:spLocks noGrp="1"/>
          </p:cNvSpPr>
          <p:nvPr>
            <p:ph type="subTitle" idx="5"/>
          </p:nvPr>
        </p:nvSpPr>
        <p:spPr>
          <a:xfrm flipH="1">
            <a:off x="1447400" y="5552032"/>
            <a:ext cx="4656800" cy="4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17" name="Google Shape;517;p20"/>
          <p:cNvGrpSpPr/>
          <p:nvPr/>
        </p:nvGrpSpPr>
        <p:grpSpPr>
          <a:xfrm>
            <a:off x="323095" y="200688"/>
            <a:ext cx="499192" cy="1283821"/>
            <a:chOff x="-720900" y="1958300"/>
            <a:chExt cx="462900" cy="1190488"/>
          </a:xfrm>
        </p:grpSpPr>
        <p:sp>
          <p:nvSpPr>
            <p:cNvPr id="518" name="Google Shape;518;p20"/>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19" name="Google Shape;519;p20"/>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0" name="Google Shape;520;p20"/>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1" name="Google Shape;521;p20"/>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2" name="Google Shape;522;p20"/>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3" name="Google Shape;523;p20"/>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4" name="Google Shape;524;p20"/>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5" name="Google Shape;525;p20"/>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6" name="Google Shape;526;p20"/>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7" name="Google Shape;527;p20"/>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8" name="Google Shape;528;p20"/>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29" name="Google Shape;529;p20"/>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30" name="Google Shape;530;p20"/>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31" name="Google Shape;531;p20"/>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32" name="Google Shape;532;p20"/>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533" name="Google Shape;533;p20"/>
          <p:cNvGrpSpPr/>
          <p:nvPr/>
        </p:nvGrpSpPr>
        <p:grpSpPr>
          <a:xfrm>
            <a:off x="11476528" y="5286322"/>
            <a:ext cx="499192" cy="1283821"/>
            <a:chOff x="-720900" y="1958300"/>
            <a:chExt cx="462900" cy="1190488"/>
          </a:xfrm>
        </p:grpSpPr>
        <p:sp>
          <p:nvSpPr>
            <p:cNvPr id="534" name="Google Shape;534;p2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35" name="Google Shape;535;p2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36" name="Google Shape;536;p2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37" name="Google Shape;537;p2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38" name="Google Shape;538;p2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39" name="Google Shape;539;p2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0" name="Google Shape;540;p2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1" name="Google Shape;541;p2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2" name="Google Shape;542;p2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3" name="Google Shape;543;p2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4" name="Google Shape;544;p2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5" name="Google Shape;545;p2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6" name="Google Shape;546;p2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7" name="Google Shape;547;p2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48" name="Google Shape;548;p2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160229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5FB5EB-98E7-5FFF-7F92-27AAF31A002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6ED2040B-B60B-D278-FB48-5DE7611675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FC2C032-42A6-8C18-BEDD-7C49685390E7}"/>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5" name="Espace réservé du pied de page 4">
            <a:extLst>
              <a:ext uri="{FF2B5EF4-FFF2-40B4-BE49-F238E27FC236}">
                <a16:creationId xmlns:a16="http://schemas.microsoft.com/office/drawing/2014/main" id="{B7295E7F-82CC-32FE-27FB-BDDF952F6E6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A97D643-C609-327F-7A7E-16075425D0A0}"/>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1270736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53"/>
        <p:cNvGrpSpPr/>
        <p:nvPr/>
      </p:nvGrpSpPr>
      <p:grpSpPr>
        <a:xfrm>
          <a:off x="0" y="0"/>
          <a:ext cx="0" cy="0"/>
          <a:chOff x="0" y="0"/>
          <a:chExt cx="0" cy="0"/>
        </a:xfrm>
      </p:grpSpPr>
      <p:grpSp>
        <p:nvGrpSpPr>
          <p:cNvPr id="554" name="Google Shape;554;p22"/>
          <p:cNvGrpSpPr/>
          <p:nvPr/>
        </p:nvGrpSpPr>
        <p:grpSpPr>
          <a:xfrm flipH="1">
            <a:off x="11489611" y="5371122"/>
            <a:ext cx="499192" cy="1283821"/>
            <a:chOff x="-720900" y="1958300"/>
            <a:chExt cx="462900" cy="1190488"/>
          </a:xfrm>
        </p:grpSpPr>
        <p:sp>
          <p:nvSpPr>
            <p:cNvPr id="555" name="Google Shape;555;p2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56" name="Google Shape;556;p2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57" name="Google Shape;557;p2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58" name="Google Shape;558;p2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59" name="Google Shape;559;p2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0" name="Google Shape;560;p2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1" name="Google Shape;561;p2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2" name="Google Shape;562;p2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3" name="Google Shape;563;p2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4" name="Google Shape;564;p2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5" name="Google Shape;565;p2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6" name="Google Shape;566;p2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7" name="Google Shape;567;p2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8" name="Google Shape;568;p2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69" name="Google Shape;569;p2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570" name="Google Shape;570;p22"/>
          <p:cNvGrpSpPr/>
          <p:nvPr/>
        </p:nvGrpSpPr>
        <p:grpSpPr>
          <a:xfrm rot="-5400000" flipH="1">
            <a:off x="595477" y="-189112"/>
            <a:ext cx="499192" cy="1283821"/>
            <a:chOff x="-720900" y="1958300"/>
            <a:chExt cx="462900" cy="1190488"/>
          </a:xfrm>
        </p:grpSpPr>
        <p:sp>
          <p:nvSpPr>
            <p:cNvPr id="571" name="Google Shape;571;p22"/>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72" name="Google Shape;572;p22"/>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73" name="Google Shape;573;p22"/>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74" name="Google Shape;574;p22"/>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75" name="Google Shape;575;p22"/>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76" name="Google Shape;576;p22"/>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77" name="Google Shape;577;p22"/>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78" name="Google Shape;578;p22"/>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79" name="Google Shape;579;p22"/>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80" name="Google Shape;580;p22"/>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81" name="Google Shape;581;p22"/>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82" name="Google Shape;582;p22"/>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83" name="Google Shape;583;p22"/>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84" name="Google Shape;584;p22"/>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85" name="Google Shape;585;p22"/>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586" name="Google Shape;586;p22"/>
          <p:cNvGrpSpPr/>
          <p:nvPr/>
        </p:nvGrpSpPr>
        <p:grpSpPr>
          <a:xfrm flipH="1">
            <a:off x="11489611" y="203188"/>
            <a:ext cx="499192" cy="1283821"/>
            <a:chOff x="-720900" y="1958300"/>
            <a:chExt cx="462900" cy="1190488"/>
          </a:xfrm>
        </p:grpSpPr>
        <p:sp>
          <p:nvSpPr>
            <p:cNvPr id="587" name="Google Shape;587;p2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88" name="Google Shape;588;p2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89" name="Google Shape;589;p2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0" name="Google Shape;590;p2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1" name="Google Shape;591;p2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2" name="Google Shape;592;p2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3" name="Google Shape;593;p2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4" name="Google Shape;594;p2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5" name="Google Shape;595;p2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6" name="Google Shape;596;p2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7" name="Google Shape;597;p2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8" name="Google Shape;598;p2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599" name="Google Shape;599;p2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00" name="Google Shape;600;p2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01" name="Google Shape;601;p2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3328770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02"/>
        <p:cNvGrpSpPr/>
        <p:nvPr/>
      </p:nvGrpSpPr>
      <p:grpSpPr>
        <a:xfrm>
          <a:off x="0" y="0"/>
          <a:ext cx="0" cy="0"/>
          <a:chOff x="0" y="0"/>
          <a:chExt cx="0" cy="0"/>
        </a:xfrm>
      </p:grpSpPr>
      <p:grpSp>
        <p:nvGrpSpPr>
          <p:cNvPr id="603" name="Google Shape;603;p23"/>
          <p:cNvGrpSpPr/>
          <p:nvPr/>
        </p:nvGrpSpPr>
        <p:grpSpPr>
          <a:xfrm rot="5400000" flipH="1">
            <a:off x="595528" y="5763288"/>
            <a:ext cx="499192" cy="1283821"/>
            <a:chOff x="-720900" y="1958300"/>
            <a:chExt cx="462900" cy="1190488"/>
          </a:xfrm>
        </p:grpSpPr>
        <p:sp>
          <p:nvSpPr>
            <p:cNvPr id="604" name="Google Shape;604;p2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05" name="Google Shape;605;p2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06" name="Google Shape;606;p2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07" name="Google Shape;607;p2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08" name="Google Shape;608;p2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09" name="Google Shape;609;p2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0" name="Google Shape;610;p2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1" name="Google Shape;611;p2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2" name="Google Shape;612;p2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3" name="Google Shape;613;p2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4" name="Google Shape;614;p2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5" name="Google Shape;615;p2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6" name="Google Shape;616;p2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7" name="Google Shape;617;p2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18" name="Google Shape;618;p2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619" name="Google Shape;619;p23"/>
          <p:cNvGrpSpPr/>
          <p:nvPr/>
        </p:nvGrpSpPr>
        <p:grpSpPr>
          <a:xfrm rot="5400000">
            <a:off x="11097295" y="-189112"/>
            <a:ext cx="499192" cy="1283821"/>
            <a:chOff x="-720900" y="1958300"/>
            <a:chExt cx="462900" cy="1190488"/>
          </a:xfrm>
        </p:grpSpPr>
        <p:sp>
          <p:nvSpPr>
            <p:cNvPr id="620" name="Google Shape;620;p23"/>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21" name="Google Shape;621;p23"/>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22" name="Google Shape;622;p23"/>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23" name="Google Shape;623;p23"/>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24" name="Google Shape;624;p23"/>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25" name="Google Shape;625;p23"/>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26" name="Google Shape;626;p23"/>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27" name="Google Shape;627;p23"/>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28" name="Google Shape;628;p23"/>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29" name="Google Shape;629;p23"/>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30" name="Google Shape;630;p23"/>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31" name="Google Shape;631;p23"/>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32" name="Google Shape;632;p23"/>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33" name="Google Shape;633;p23"/>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34" name="Google Shape;634;p23"/>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grpSp>
        <p:nvGrpSpPr>
          <p:cNvPr id="635" name="Google Shape;635;p23"/>
          <p:cNvGrpSpPr/>
          <p:nvPr/>
        </p:nvGrpSpPr>
        <p:grpSpPr>
          <a:xfrm>
            <a:off x="203195" y="203188"/>
            <a:ext cx="499192" cy="1283821"/>
            <a:chOff x="-720900" y="1958300"/>
            <a:chExt cx="462900" cy="1190488"/>
          </a:xfrm>
        </p:grpSpPr>
        <p:sp>
          <p:nvSpPr>
            <p:cNvPr id="636" name="Google Shape;636;p2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37" name="Google Shape;637;p2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38" name="Google Shape;638;p2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39" name="Google Shape;639;p2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0" name="Google Shape;640;p2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1" name="Google Shape;641;p2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2" name="Google Shape;642;p2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3" name="Google Shape;643;p2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4" name="Google Shape;644;p2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5" name="Google Shape;645;p2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6" name="Google Shape;646;p2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7" name="Google Shape;647;p2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8" name="Google Shape;648;p2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49" name="Google Shape;649;p2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sp>
          <p:nvSpPr>
            <p:cNvPr id="650" name="Google Shape;650;p2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DM Sans"/>
                <a:ea typeface="DM Sans"/>
                <a:cs typeface="DM Sans"/>
                <a:sym typeface="DM Sans"/>
              </a:endParaRPr>
            </a:p>
          </p:txBody>
        </p:sp>
      </p:grpSp>
    </p:spTree>
    <p:extLst>
      <p:ext uri="{BB962C8B-B14F-4D97-AF65-F5344CB8AC3E}">
        <p14:creationId xmlns:p14="http://schemas.microsoft.com/office/powerpoint/2010/main" val="453925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E68E51-9781-6B59-3117-6FA1E6481A98}"/>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F9A65E77-E776-BFFE-DDF1-13F2533866E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9128A4E2-FDA3-8BA2-5341-A1369412F8A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CAD15B51-2688-FED9-50A3-D51887011B2A}"/>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6" name="Espace réservé du pied de page 5">
            <a:extLst>
              <a:ext uri="{FF2B5EF4-FFF2-40B4-BE49-F238E27FC236}">
                <a16:creationId xmlns:a16="http://schemas.microsoft.com/office/drawing/2014/main" id="{2276A3BE-41D1-D0C2-071C-7577CD24A00C}"/>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4C38696B-3F32-79C2-0727-FC4AA4CB3C09}"/>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2170659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EE4EE0-F46D-18CE-22B2-E61362ED281F}"/>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BDBF28B3-4B69-D262-6DFC-62CF2B0545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B526B6D-9F30-30D0-2C51-A63946866A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3EDB9456-155D-48CE-FA92-635D1E373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F2D954F-B467-C738-1165-9EC545F142C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F88BBA7E-CC2C-2246-2B2A-756A7187FEBC}"/>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8" name="Espace réservé du pied de page 7">
            <a:extLst>
              <a:ext uri="{FF2B5EF4-FFF2-40B4-BE49-F238E27FC236}">
                <a16:creationId xmlns:a16="http://schemas.microsoft.com/office/drawing/2014/main" id="{9013BA51-07C1-B98F-FD39-75B467C02AF1}"/>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A47FAE30-9ECF-0A51-0A0E-30B5F9727DCC}"/>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82723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35EFDB-808E-B5D5-19EC-5CADC40AA753}"/>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761E36A2-0963-A975-19F2-E88A9FDE6470}"/>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4" name="Espace réservé du pied de page 3">
            <a:extLst>
              <a:ext uri="{FF2B5EF4-FFF2-40B4-BE49-F238E27FC236}">
                <a16:creationId xmlns:a16="http://schemas.microsoft.com/office/drawing/2014/main" id="{FF16C04D-D621-7041-D9D9-8F051CB633F5}"/>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EAA3C03E-8180-680A-492B-C068B3DC80E1}"/>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2665257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77D505A-9BC4-B15F-9BA6-E7DA7E027C3B}"/>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3" name="Espace réservé du pied de page 2">
            <a:extLst>
              <a:ext uri="{FF2B5EF4-FFF2-40B4-BE49-F238E27FC236}">
                <a16:creationId xmlns:a16="http://schemas.microsoft.com/office/drawing/2014/main" id="{C26A98AF-271E-F360-96E8-2E0842AA7D65}"/>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45B3D832-0C86-F5EE-96F7-CC5EC189BEB9}"/>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2543061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BE2E16-4212-67BD-B411-036943CFDE4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795402FF-FACF-BF3C-6AEE-AC65EDD27E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3B1AC64B-C549-42EA-67CF-01358EB16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3ADFC52-1946-8BE1-AF8C-59D9E5163067}"/>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6" name="Espace réservé du pied de page 5">
            <a:extLst>
              <a:ext uri="{FF2B5EF4-FFF2-40B4-BE49-F238E27FC236}">
                <a16:creationId xmlns:a16="http://schemas.microsoft.com/office/drawing/2014/main" id="{0BAD1E29-4343-8F4E-BEC4-8C099C27C0FE}"/>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7F8C782C-D8CC-8FB4-AFB4-418C72A6523C}"/>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3638008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39D008-F64C-BD6F-2097-830ECFBDC2A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260D33D8-6C4B-B21A-1AA8-5999C67B36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0BEBC25D-29F0-DD14-C97F-4D6249495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16841ED-C9F0-7B7F-7519-51B0177CABAF}"/>
              </a:ext>
            </a:extLst>
          </p:cNvPr>
          <p:cNvSpPr>
            <a:spLocks noGrp="1"/>
          </p:cNvSpPr>
          <p:nvPr>
            <p:ph type="dt" sz="half" idx="10"/>
          </p:nvPr>
        </p:nvSpPr>
        <p:spPr/>
        <p:txBody>
          <a:bodyPr/>
          <a:lstStyle/>
          <a:p>
            <a:fld id="{456F7E22-A064-754A-BE16-897BBD8B1001}" type="datetimeFigureOut">
              <a:rPr lang="en-US" smtClean="0"/>
              <a:t>5/31/23</a:t>
            </a:fld>
            <a:endParaRPr lang="en-US"/>
          </a:p>
        </p:txBody>
      </p:sp>
      <p:sp>
        <p:nvSpPr>
          <p:cNvPr id="6" name="Espace réservé du pied de page 5">
            <a:extLst>
              <a:ext uri="{FF2B5EF4-FFF2-40B4-BE49-F238E27FC236}">
                <a16:creationId xmlns:a16="http://schemas.microsoft.com/office/drawing/2014/main" id="{E26FD631-FD1B-57C0-ED8F-7B139939F1D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EE3ACE6-8172-9B5B-6967-AEEC4284DAFC}"/>
              </a:ext>
            </a:extLst>
          </p:cNvPr>
          <p:cNvSpPr>
            <a:spLocks noGrp="1"/>
          </p:cNvSpPr>
          <p:nvPr>
            <p:ph type="sldNum" sz="quarter" idx="12"/>
          </p:nvPr>
        </p:nvSpPr>
        <p:spPr/>
        <p:txBody>
          <a:bodyPr/>
          <a:lstStyle/>
          <a:p>
            <a:fld id="{88D81A04-42D3-4040-9739-87479A4C722E}" type="slidenum">
              <a:rPr lang="en-US" smtClean="0"/>
              <a:t>‹N°›</a:t>
            </a:fld>
            <a:endParaRPr lang="en-US"/>
          </a:p>
        </p:txBody>
      </p:sp>
    </p:spTree>
    <p:extLst>
      <p:ext uri="{BB962C8B-B14F-4D97-AF65-F5344CB8AC3E}">
        <p14:creationId xmlns:p14="http://schemas.microsoft.com/office/powerpoint/2010/main" val="3657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E8A367C-1D46-A7A9-362F-20604B25E2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12827668-986C-A8CA-E617-49D948EF75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703BA5A5-A46F-5BA8-EBFB-3D320CDA56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F7E22-A064-754A-BE16-897BBD8B1001}" type="datetimeFigureOut">
              <a:rPr lang="en-US" smtClean="0"/>
              <a:t>5/31/23</a:t>
            </a:fld>
            <a:endParaRPr lang="en-US"/>
          </a:p>
        </p:txBody>
      </p:sp>
      <p:sp>
        <p:nvSpPr>
          <p:cNvPr id="5" name="Espace réservé du pied de page 4">
            <a:extLst>
              <a:ext uri="{FF2B5EF4-FFF2-40B4-BE49-F238E27FC236}">
                <a16:creationId xmlns:a16="http://schemas.microsoft.com/office/drawing/2014/main" id="{55AA5F5A-CA49-6229-5640-5FA19AC37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588E4B15-B942-D56A-18B5-2F3FCA1BBC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81A04-42D3-4040-9739-87479A4C722E}" type="slidenum">
              <a:rPr lang="en-US" smtClean="0"/>
              <a:t>‹N°›</a:t>
            </a:fld>
            <a:endParaRPr lang="en-US"/>
          </a:p>
        </p:txBody>
      </p:sp>
    </p:spTree>
    <p:extLst>
      <p:ext uri="{BB962C8B-B14F-4D97-AF65-F5344CB8AC3E}">
        <p14:creationId xmlns:p14="http://schemas.microsoft.com/office/powerpoint/2010/main" val="454285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dirty="0"/>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dirty="0"/>
          </a:p>
        </p:txBody>
      </p:sp>
    </p:spTree>
    <p:extLst>
      <p:ext uri="{BB962C8B-B14F-4D97-AF65-F5344CB8AC3E}">
        <p14:creationId xmlns:p14="http://schemas.microsoft.com/office/powerpoint/2010/main" val="248791342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1" r:id="rId19"/>
    <p:sldLayoutId id="2147483682"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Bahnschrift" panose="020B0502040204020203" pitchFamily="34" charset="0"/>
          <a:ea typeface="Bahnschrift" panose="020B0502040204020203" pitchFamily="34"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72248-DE23-007A-3B67-AEB261CF7B9C}"/>
              </a:ext>
            </a:extLst>
          </p:cNvPr>
          <p:cNvSpPr>
            <a:spLocks noGrp="1"/>
          </p:cNvSpPr>
          <p:nvPr>
            <p:ph type="ctrTitle"/>
          </p:nvPr>
        </p:nvSpPr>
        <p:spPr/>
        <p:txBody>
          <a:bodyPr/>
          <a:lstStyle/>
          <a:p>
            <a:endParaRPr lang="en-US"/>
          </a:p>
        </p:txBody>
      </p:sp>
      <p:sp>
        <p:nvSpPr>
          <p:cNvPr id="3" name="Sous-titre 2">
            <a:extLst>
              <a:ext uri="{FF2B5EF4-FFF2-40B4-BE49-F238E27FC236}">
                <a16:creationId xmlns:a16="http://schemas.microsoft.com/office/drawing/2014/main" id="{EEC13FF7-C631-2D59-663C-D05AFF1C2103}"/>
              </a:ext>
            </a:extLst>
          </p:cNvPr>
          <p:cNvSpPr>
            <a:spLocks noGrp="1"/>
          </p:cNvSpPr>
          <p:nvPr>
            <p:ph type="subTitle" idx="1"/>
          </p:nvPr>
        </p:nvSpPr>
        <p:spPr/>
        <p:txBody>
          <a:bodyPr/>
          <a:lstStyle/>
          <a:p>
            <a:endParaRPr lang="en-US"/>
          </a:p>
        </p:txBody>
      </p:sp>
      <p:pic>
        <p:nvPicPr>
          <p:cNvPr id="4" name="Image 3">
            <a:extLst>
              <a:ext uri="{FF2B5EF4-FFF2-40B4-BE49-F238E27FC236}">
                <a16:creationId xmlns:a16="http://schemas.microsoft.com/office/drawing/2014/main" id="{A0F4711F-8956-38AF-EA93-31587724364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0528" y="274864"/>
            <a:ext cx="4268149" cy="2653393"/>
          </a:xfrm>
          <a:prstGeom prst="rect">
            <a:avLst/>
          </a:prstGeom>
        </p:spPr>
      </p:pic>
      <p:pic>
        <p:nvPicPr>
          <p:cNvPr id="1026" name="Picture 2" descr="white airplane, clouds, flight, the plane, sunrise, Aviation">
            <a:extLst>
              <a:ext uri="{FF2B5EF4-FFF2-40B4-BE49-F238E27FC236}">
                <a16:creationId xmlns:a16="http://schemas.microsoft.com/office/drawing/2014/main" id="{732CAEDC-ED6A-228F-45AB-173607824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descr="Une image contenant capture d’écran, Police, Graphique, conception&#10;&#10;Description générée automatiquement">
            <a:extLst>
              <a:ext uri="{FF2B5EF4-FFF2-40B4-BE49-F238E27FC236}">
                <a16:creationId xmlns:a16="http://schemas.microsoft.com/office/drawing/2014/main" id="{826188CE-6081-0AD4-EEE4-D37869E492E9}"/>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10979164" y="112735"/>
            <a:ext cx="1020929" cy="651352"/>
          </a:xfrm>
          <a:prstGeom prst="rect">
            <a:avLst/>
          </a:prstGeom>
        </p:spPr>
      </p:pic>
      <p:sp>
        <p:nvSpPr>
          <p:cNvPr id="5" name="Subtitle 8">
            <a:extLst>
              <a:ext uri="{FF2B5EF4-FFF2-40B4-BE49-F238E27FC236}">
                <a16:creationId xmlns:a16="http://schemas.microsoft.com/office/drawing/2014/main" id="{B7B2EB67-0250-700F-EAB7-805E940540A0}"/>
              </a:ext>
            </a:extLst>
          </p:cNvPr>
          <p:cNvSpPr txBox="1">
            <a:spLocks/>
          </p:cNvSpPr>
          <p:nvPr/>
        </p:nvSpPr>
        <p:spPr>
          <a:xfrm>
            <a:off x="4444" y="4158642"/>
            <a:ext cx="7452986" cy="1377862"/>
          </a:xfrm>
          <a:prstGeom prst="rect">
            <a:avLst/>
          </a:prstGeom>
          <a:gradFill flip="none" rotWithShape="1">
            <a:gsLst>
              <a:gs pos="0">
                <a:srgbClr val="763746"/>
              </a:gs>
              <a:gs pos="100000">
                <a:srgbClr val="D4694F"/>
              </a:gs>
            </a:gsLst>
            <a:lin ang="0" scaled="0"/>
            <a:tileRect/>
          </a:gradFill>
        </p:spPr>
        <p:txBody>
          <a:bodyPr vert="horz" lIns="91440" tIns="45720" rIns="91440" bIns="45720" rtlCol="0" anchor="t">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34988" algn="l">
              <a:spcAft>
                <a:spcPts val="800"/>
              </a:spcAft>
            </a:pPr>
            <a:endParaRPr lang="en-US" sz="1800" dirty="0">
              <a:solidFill>
                <a:schemeClr val="bg1"/>
              </a:solidFill>
              <a:latin typeface="Bahnschrift" panose="020B0502040204020203" pitchFamily="34" charset="0"/>
              <a:cs typeface="ExcellenceInMotion" panose="02000506030000020004" pitchFamily="2" charset="77"/>
            </a:endParaRPr>
          </a:p>
          <a:p>
            <a:pPr marL="534988" algn="l">
              <a:spcAft>
                <a:spcPts val="800"/>
              </a:spcAft>
            </a:pPr>
            <a:r>
              <a:rPr lang="en-US" sz="7400" dirty="0">
                <a:solidFill>
                  <a:schemeClr val="bg1"/>
                </a:solidFill>
                <a:latin typeface="Bahnschrift" panose="020B0502040204020203" pitchFamily="34" charset="0"/>
                <a:cs typeface="ExcellenceInMotion" panose="02000506030000020004" pitchFamily="2" charset="77"/>
              </a:rPr>
              <a:t>From Model to shared Product</a:t>
            </a:r>
          </a:p>
          <a:p>
            <a:pPr marL="534988" algn="l">
              <a:spcAft>
                <a:spcPts val="800"/>
              </a:spcAft>
            </a:pPr>
            <a:r>
              <a:rPr lang="en-US" sz="4000" dirty="0">
                <a:solidFill>
                  <a:schemeClr val="bg1"/>
                </a:solidFill>
                <a:latin typeface="Bahnschrift" panose="020B0502040204020203" pitchFamily="34" charset="0"/>
                <a:cs typeface="ExcellenceInMotion" panose="02000506030000020004" pitchFamily="2" charset="77"/>
              </a:rPr>
              <a:t>Objectives, Requirements and Key Success Factors</a:t>
            </a:r>
          </a:p>
        </p:txBody>
      </p:sp>
      <p:sp>
        <p:nvSpPr>
          <p:cNvPr id="6" name="Text Placeholder 4">
            <a:extLst>
              <a:ext uri="{FF2B5EF4-FFF2-40B4-BE49-F238E27FC236}">
                <a16:creationId xmlns:a16="http://schemas.microsoft.com/office/drawing/2014/main" id="{302DAC5E-7FCA-80AD-C469-6DA986026B0D}"/>
              </a:ext>
            </a:extLst>
          </p:cNvPr>
          <p:cNvSpPr txBox="1">
            <a:spLocks/>
          </p:cNvSpPr>
          <p:nvPr/>
        </p:nvSpPr>
        <p:spPr>
          <a:xfrm>
            <a:off x="475791" y="5528403"/>
            <a:ext cx="6144000" cy="768000"/>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95000"/>
                  </a:schemeClr>
                </a:solidFill>
                <a:latin typeface="Bahnschrift" panose="020B0502040204020203" pitchFamily="34" charset="0"/>
                <a:cs typeface="ExcellenceInMotion" panose="02000506030000020004" pitchFamily="2" charset="77"/>
              </a:rPr>
              <a:t>Call 25/05/2023 / G. </a:t>
            </a:r>
            <a:r>
              <a:rPr lang="en-US" dirty="0" err="1">
                <a:solidFill>
                  <a:schemeClr val="bg1">
                    <a:lumMod val="95000"/>
                  </a:schemeClr>
                </a:solidFill>
                <a:latin typeface="Bahnschrift" panose="020B0502040204020203" pitchFamily="34" charset="0"/>
                <a:cs typeface="ExcellenceInMotion" panose="02000506030000020004" pitchFamily="2" charset="77"/>
              </a:rPr>
              <a:t>Baues</a:t>
            </a:r>
            <a:r>
              <a:rPr lang="en-US" dirty="0">
                <a:solidFill>
                  <a:schemeClr val="bg1">
                    <a:lumMod val="95000"/>
                  </a:schemeClr>
                </a:solidFill>
                <a:latin typeface="Bahnschrift" panose="020B0502040204020203" pitchFamily="34" charset="0"/>
                <a:cs typeface="ExcellenceInMotion" panose="02000506030000020004" pitchFamily="2" charset="77"/>
              </a:rPr>
              <a:t> </a:t>
            </a:r>
            <a:r>
              <a:rPr lang="en-US" dirty="0" err="1">
                <a:solidFill>
                  <a:schemeClr val="bg1">
                    <a:lumMod val="95000"/>
                  </a:schemeClr>
                </a:solidFill>
                <a:latin typeface="Bahnschrift" panose="020B0502040204020203" pitchFamily="34" charset="0"/>
                <a:cs typeface="ExcellenceInMotion" panose="02000506030000020004" pitchFamily="2" charset="77"/>
              </a:rPr>
              <a:t>AirFrance</a:t>
            </a:r>
            <a:r>
              <a:rPr lang="en-US" dirty="0">
                <a:solidFill>
                  <a:schemeClr val="bg1">
                    <a:lumMod val="95000"/>
                  </a:schemeClr>
                </a:solidFill>
                <a:latin typeface="Bahnschrift" panose="020B0502040204020203" pitchFamily="34" charset="0"/>
                <a:cs typeface="ExcellenceInMotion" panose="02000506030000020004" pitchFamily="2" charset="77"/>
              </a:rPr>
              <a:t>/KLM</a:t>
            </a:r>
          </a:p>
        </p:txBody>
      </p:sp>
      <p:sp>
        <p:nvSpPr>
          <p:cNvPr id="11" name="ZoneTexte 10">
            <a:extLst>
              <a:ext uri="{FF2B5EF4-FFF2-40B4-BE49-F238E27FC236}">
                <a16:creationId xmlns:a16="http://schemas.microsoft.com/office/drawing/2014/main" id="{1BA6407A-59DB-74E6-866B-EA5D88751C7D}"/>
              </a:ext>
            </a:extLst>
          </p:cNvPr>
          <p:cNvSpPr txBox="1"/>
          <p:nvPr/>
        </p:nvSpPr>
        <p:spPr>
          <a:xfrm>
            <a:off x="-340021" y="847332"/>
            <a:ext cx="7682872" cy="430887"/>
          </a:xfrm>
          <a:prstGeom prst="rect">
            <a:avLst/>
          </a:prstGeom>
          <a:noFill/>
        </p:spPr>
        <p:txBody>
          <a:bodyPr wrap="none" lIns="0" tIns="0" rIns="0" bIns="0" rtlCol="0">
            <a:spAutoFit/>
          </a:bodyPr>
          <a:lstStyle/>
          <a:p>
            <a:pPr marL="594769" defTabSz="1219170"/>
            <a:r>
              <a:rPr lang="fr-FR" sz="2800" b="1" dirty="0" err="1">
                <a:solidFill>
                  <a:srgbClr val="C00000"/>
                </a:solidFill>
                <a:latin typeface="Bahnschrift" panose="020B0502040204020203" pitchFamily="34" charset="0"/>
                <a:cs typeface="ExcellenceInMotion" panose="02000506030000020004" pitchFamily="2" charset="77"/>
              </a:rPr>
              <a:t>Airline</a:t>
            </a:r>
            <a:r>
              <a:rPr lang="fr-FR" sz="2800" b="1" dirty="0">
                <a:solidFill>
                  <a:srgbClr val="C00000"/>
                </a:solidFill>
                <a:latin typeface="Bahnschrift" panose="020B0502040204020203" pitchFamily="34" charset="0"/>
                <a:cs typeface="ExcellenceInMotion" panose="02000506030000020004" pitchFamily="2" charset="77"/>
              </a:rPr>
              <a:t> Product Management </a:t>
            </a:r>
            <a:r>
              <a:rPr lang="fr-FR" sz="2800" b="1" dirty="0" err="1">
                <a:solidFill>
                  <a:srgbClr val="C00000"/>
                </a:solidFill>
                <a:latin typeface="Bahnschrift" panose="020B0502040204020203" pitchFamily="34" charset="0"/>
                <a:cs typeface="ExcellenceInMotion" panose="02000506030000020004" pitchFamily="2" charset="77"/>
              </a:rPr>
              <a:t>Working</a:t>
            </a:r>
            <a:r>
              <a:rPr lang="fr-FR" sz="2800" b="1" dirty="0">
                <a:solidFill>
                  <a:srgbClr val="C00000"/>
                </a:solidFill>
                <a:latin typeface="Bahnschrift" panose="020B0502040204020203" pitchFamily="34" charset="0"/>
                <a:cs typeface="ExcellenceInMotion" panose="02000506030000020004" pitchFamily="2" charset="77"/>
              </a:rPr>
              <a:t> Group</a:t>
            </a:r>
            <a:endParaRPr lang="fr-FR" sz="2000" b="1" dirty="0">
              <a:solidFill>
                <a:srgbClr val="C00000"/>
              </a:solidFill>
              <a:latin typeface="Bahnschrift" panose="020B0502040204020203" pitchFamily="34" charset="0"/>
              <a:cs typeface="ExcellenceInMotion" panose="02000506030000020004" pitchFamily="2" charset="77"/>
            </a:endParaRPr>
          </a:p>
        </p:txBody>
      </p:sp>
      <p:cxnSp>
        <p:nvCxnSpPr>
          <p:cNvPr id="13" name="Connecteur droit 12">
            <a:extLst>
              <a:ext uri="{FF2B5EF4-FFF2-40B4-BE49-F238E27FC236}">
                <a16:creationId xmlns:a16="http://schemas.microsoft.com/office/drawing/2014/main" id="{C2AE50A6-0215-FC75-3EAD-2E809C1C72D4}"/>
              </a:ext>
            </a:extLst>
          </p:cNvPr>
          <p:cNvCxnSpPr/>
          <p:nvPr/>
        </p:nvCxnSpPr>
        <p:spPr>
          <a:xfrm>
            <a:off x="0" y="1312606"/>
            <a:ext cx="725620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4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0F7372-0B41-7178-711F-DC8104A5D07C}"/>
              </a:ext>
            </a:extLst>
          </p:cNvPr>
          <p:cNvSpPr>
            <a:spLocks noGrp="1"/>
          </p:cNvSpPr>
          <p:nvPr>
            <p:ph type="title"/>
          </p:nvPr>
        </p:nvSpPr>
        <p:spPr>
          <a:xfrm>
            <a:off x="1336431" y="1660739"/>
            <a:ext cx="9425354" cy="3372400"/>
          </a:xfrm>
        </p:spPr>
        <p:txBody>
          <a:bodyPr/>
          <a:lstStyle/>
          <a:p>
            <a:r>
              <a:rPr lang="en-US" sz="4000" dirty="0"/>
              <a:t>All of the above, as a common denominator, requires an unambiguous and extensible model allowing to describe the meaning of the products shared. </a:t>
            </a:r>
          </a:p>
        </p:txBody>
      </p:sp>
    </p:spTree>
    <p:extLst>
      <p:ext uri="{BB962C8B-B14F-4D97-AF65-F5344CB8AC3E}">
        <p14:creationId xmlns:p14="http://schemas.microsoft.com/office/powerpoint/2010/main" val="106810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EB640-E286-1335-6D0B-647AF7172524}"/>
              </a:ext>
            </a:extLst>
          </p:cNvPr>
          <p:cNvSpPr>
            <a:spLocks noGrp="1"/>
          </p:cNvSpPr>
          <p:nvPr>
            <p:ph type="title"/>
          </p:nvPr>
        </p:nvSpPr>
        <p:spPr/>
        <p:txBody>
          <a:bodyPr/>
          <a:lstStyle/>
          <a:p>
            <a:r>
              <a:rPr lang="en-US" dirty="0">
                <a:solidFill>
                  <a:srgbClr val="C00000"/>
                </a:solidFill>
              </a:rPr>
              <a:t>Meta</a:t>
            </a:r>
          </a:p>
        </p:txBody>
      </p:sp>
      <p:sp>
        <p:nvSpPr>
          <p:cNvPr id="3" name="Espace réservé du texte 2">
            <a:extLst>
              <a:ext uri="{FF2B5EF4-FFF2-40B4-BE49-F238E27FC236}">
                <a16:creationId xmlns:a16="http://schemas.microsoft.com/office/drawing/2014/main" id="{5B66CB5F-882D-3E8F-F202-BDBCF7D33C63}"/>
              </a:ext>
            </a:extLst>
          </p:cNvPr>
          <p:cNvSpPr>
            <a:spLocks noGrp="1"/>
          </p:cNvSpPr>
          <p:nvPr>
            <p:ph type="body" idx="1"/>
          </p:nvPr>
        </p:nvSpPr>
        <p:spPr>
          <a:xfrm>
            <a:off x="753522" y="1320128"/>
            <a:ext cx="4346016" cy="4447626"/>
          </a:xfrm>
        </p:spPr>
        <p:txBody>
          <a:bodyPr/>
          <a:lstStyle/>
          <a:p>
            <a:pPr marL="203195" indent="0">
              <a:buNone/>
            </a:pPr>
            <a:endParaRPr lang="en-US" sz="2000" dirty="0">
              <a:latin typeface="Bahnschrift" panose="020B0502040204020203" pitchFamily="34" charset="0"/>
            </a:endParaRPr>
          </a:p>
          <a:p>
            <a:r>
              <a:rPr lang="en-US" sz="1600" dirty="0">
                <a:latin typeface="Bahnschrift" panose="020B0502040204020203" pitchFamily="34" charset="0"/>
              </a:rPr>
              <a:t>Metamodel for a Product Catalog ( Structure plus Content )</a:t>
            </a:r>
          </a:p>
          <a:p>
            <a:endParaRPr lang="en-US" sz="1600" dirty="0">
              <a:latin typeface="Bahnschrift" panose="020B0502040204020203" pitchFamily="34" charset="0"/>
            </a:endParaRPr>
          </a:p>
          <a:p>
            <a:r>
              <a:rPr lang="en-US" sz="1600" dirty="0">
                <a:latin typeface="Bahnschrift" panose="020B0502040204020203" pitchFamily="34" charset="0"/>
              </a:rPr>
              <a:t>This model allows to express of all structural components of a catalog including the ones which represent the products shared</a:t>
            </a:r>
          </a:p>
          <a:p>
            <a:endParaRPr lang="en-US" sz="1600" dirty="0">
              <a:latin typeface="Bahnschrift" panose="020B0502040204020203" pitchFamily="34" charset="0"/>
            </a:endParaRPr>
          </a:p>
          <a:p>
            <a:r>
              <a:rPr lang="en-US" sz="1600" dirty="0">
                <a:latin typeface="Bahnschrift" panose="020B0502040204020203" pitchFamily="34" charset="0"/>
              </a:rPr>
              <a:t>It does not define the concrete elements though</a:t>
            </a:r>
          </a:p>
          <a:p>
            <a:endParaRPr lang="en-US" sz="1600" dirty="0">
              <a:latin typeface="Bahnschrift" panose="020B0502040204020203" pitchFamily="34" charset="0"/>
            </a:endParaRPr>
          </a:p>
          <a:p>
            <a:r>
              <a:rPr lang="en-US" sz="1600" dirty="0">
                <a:latin typeface="Bahnschrift" panose="020B0502040204020203" pitchFamily="34" charset="0"/>
              </a:rPr>
              <a:t>This model formalizes/demonstrates the </a:t>
            </a:r>
            <a:r>
              <a:rPr lang="en-US" sz="1600" b="1" dirty="0">
                <a:latin typeface="Bahnschrift" panose="020B0502040204020203" pitchFamily="34" charset="0"/>
              </a:rPr>
              <a:t>requirement</a:t>
            </a:r>
            <a:r>
              <a:rPr lang="en-US" sz="1600" dirty="0">
                <a:latin typeface="Bahnschrift" panose="020B0502040204020203" pitchFamily="34" charset="0"/>
              </a:rPr>
              <a:t> for flexibility/extensibility we look for allowing for bilateral as well as private extensions.</a:t>
            </a:r>
          </a:p>
          <a:p>
            <a:pPr marL="203195" indent="0">
              <a:buNone/>
            </a:pPr>
            <a:r>
              <a:rPr lang="en-US" sz="2000" dirty="0">
                <a:latin typeface="Bahnschrift" panose="020B0502040204020203" pitchFamily="34" charset="0"/>
              </a:rPr>
              <a:t> </a:t>
            </a:r>
          </a:p>
          <a:p>
            <a:pPr marL="203195" indent="0">
              <a:buNone/>
            </a:pPr>
            <a:endParaRPr lang="en-US" sz="2000" dirty="0">
              <a:latin typeface="Bahnschrift" panose="020B0502040204020203" pitchFamily="34" charset="0"/>
            </a:endParaRPr>
          </a:p>
        </p:txBody>
      </p:sp>
      <p:pic>
        <p:nvPicPr>
          <p:cNvPr id="6146" name="Picture 2">
            <a:extLst>
              <a:ext uri="{FF2B5EF4-FFF2-40B4-BE49-F238E27FC236}">
                <a16:creationId xmlns:a16="http://schemas.microsoft.com/office/drawing/2014/main" id="{61A2CAAA-BD95-8C2A-9BCC-63A43DA4C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031" y="621323"/>
            <a:ext cx="5049305" cy="566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451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16B6AEC5-C79A-9EF8-7997-7E5BEB4D3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06" y="0"/>
            <a:ext cx="11498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CD39DFF0-8B71-1432-3B06-E5568C372E56}"/>
              </a:ext>
            </a:extLst>
          </p:cNvPr>
          <p:cNvSpPr txBox="1"/>
          <p:nvPr/>
        </p:nvSpPr>
        <p:spPr>
          <a:xfrm>
            <a:off x="164124" y="2989385"/>
            <a:ext cx="3365024" cy="400110"/>
          </a:xfrm>
          <a:prstGeom prst="rect">
            <a:avLst/>
          </a:prstGeom>
          <a:noFill/>
        </p:spPr>
        <p:txBody>
          <a:bodyPr wrap="none" rtlCol="0">
            <a:spAutoFit/>
          </a:bodyPr>
          <a:lstStyle/>
          <a:p>
            <a:r>
              <a:rPr lang="en-US" sz="2000" b="1" dirty="0">
                <a:latin typeface="Bahnschrift" panose="020B0502040204020203" pitchFamily="34" charset="0"/>
              </a:rPr>
              <a:t>Catalog Structure Elements</a:t>
            </a:r>
          </a:p>
        </p:txBody>
      </p:sp>
      <p:sp>
        <p:nvSpPr>
          <p:cNvPr id="3" name="Rectangle 2">
            <a:extLst>
              <a:ext uri="{FF2B5EF4-FFF2-40B4-BE49-F238E27FC236}">
                <a16:creationId xmlns:a16="http://schemas.microsoft.com/office/drawing/2014/main" id="{9608BED5-F3ED-26F7-E7C4-3867CEE4D7C1}"/>
              </a:ext>
            </a:extLst>
          </p:cNvPr>
          <p:cNvSpPr/>
          <p:nvPr/>
        </p:nvSpPr>
        <p:spPr>
          <a:xfrm>
            <a:off x="3446585" y="2790092"/>
            <a:ext cx="1582615" cy="2426677"/>
          </a:xfrm>
          <a:prstGeom prst="rect">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onnecteur en angle 4">
            <a:extLst>
              <a:ext uri="{FF2B5EF4-FFF2-40B4-BE49-F238E27FC236}">
                <a16:creationId xmlns:a16="http://schemas.microsoft.com/office/drawing/2014/main" id="{69310483-9571-472A-2751-43C70916D237}"/>
              </a:ext>
            </a:extLst>
          </p:cNvPr>
          <p:cNvCxnSpPr/>
          <p:nvPr/>
        </p:nvCxnSpPr>
        <p:spPr>
          <a:xfrm>
            <a:off x="1863969" y="3399692"/>
            <a:ext cx="1594339" cy="304800"/>
          </a:xfrm>
          <a:prstGeom prst="bentConnector3">
            <a:avLst>
              <a:gd name="adj1" fmla="val 735"/>
            </a:avLst>
          </a:prstGeom>
          <a:ln>
            <a:tailEnd type="triangle"/>
          </a:ln>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EC1FEA49-4C4E-B14E-6997-36280DAF5831}"/>
              </a:ext>
            </a:extLst>
          </p:cNvPr>
          <p:cNvSpPr/>
          <p:nvPr/>
        </p:nvSpPr>
        <p:spPr>
          <a:xfrm>
            <a:off x="8698523" y="0"/>
            <a:ext cx="1582615" cy="2485292"/>
          </a:xfrm>
          <a:prstGeom prst="rect">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44B145C5-B2AA-19C4-CD8B-0676D5BE6EC1}"/>
              </a:ext>
            </a:extLst>
          </p:cNvPr>
          <p:cNvSpPr txBox="1"/>
          <p:nvPr/>
        </p:nvSpPr>
        <p:spPr>
          <a:xfrm>
            <a:off x="7842739" y="1113692"/>
            <a:ext cx="4007828" cy="369332"/>
          </a:xfrm>
          <a:prstGeom prst="rect">
            <a:avLst/>
          </a:prstGeom>
          <a:noFill/>
        </p:spPr>
        <p:txBody>
          <a:bodyPr wrap="none" rtlCol="0">
            <a:spAutoFit/>
          </a:bodyPr>
          <a:lstStyle/>
          <a:p>
            <a:r>
              <a:rPr lang="en-US" b="1" dirty="0">
                <a:latin typeface="Bahnschrift" panose="020B0502040204020203" pitchFamily="34" charset="0"/>
              </a:rPr>
              <a:t>Properties of the Structure Elements</a:t>
            </a:r>
          </a:p>
        </p:txBody>
      </p:sp>
      <p:sp>
        <p:nvSpPr>
          <p:cNvPr id="9" name="ZoneTexte 8">
            <a:extLst>
              <a:ext uri="{FF2B5EF4-FFF2-40B4-BE49-F238E27FC236}">
                <a16:creationId xmlns:a16="http://schemas.microsoft.com/office/drawing/2014/main" id="{34F310E3-6570-5F28-E21F-021938F5890D}"/>
              </a:ext>
            </a:extLst>
          </p:cNvPr>
          <p:cNvSpPr txBox="1"/>
          <p:nvPr/>
        </p:nvSpPr>
        <p:spPr>
          <a:xfrm>
            <a:off x="9718432" y="4372708"/>
            <a:ext cx="2965938" cy="646331"/>
          </a:xfrm>
          <a:prstGeom prst="rect">
            <a:avLst/>
          </a:prstGeom>
          <a:noFill/>
        </p:spPr>
        <p:txBody>
          <a:bodyPr wrap="square" rtlCol="0">
            <a:spAutoFit/>
          </a:bodyPr>
          <a:lstStyle/>
          <a:p>
            <a:r>
              <a:rPr lang="en-US" b="1" dirty="0">
                <a:latin typeface="Bahnschrift" panose="020B0502040204020203" pitchFamily="34" charset="0"/>
              </a:rPr>
              <a:t>Representations of the Structure Elements</a:t>
            </a:r>
          </a:p>
        </p:txBody>
      </p:sp>
      <p:sp>
        <p:nvSpPr>
          <p:cNvPr id="10" name="Rectangle 9">
            <a:extLst>
              <a:ext uri="{FF2B5EF4-FFF2-40B4-BE49-F238E27FC236}">
                <a16:creationId xmlns:a16="http://schemas.microsoft.com/office/drawing/2014/main" id="{5D4D59DC-25C5-650E-9AC6-57D4FAA3BF58}"/>
              </a:ext>
            </a:extLst>
          </p:cNvPr>
          <p:cNvSpPr/>
          <p:nvPr/>
        </p:nvSpPr>
        <p:spPr>
          <a:xfrm>
            <a:off x="9648092" y="2661138"/>
            <a:ext cx="1582615" cy="2414954"/>
          </a:xfrm>
          <a:prstGeom prst="rect">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962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EB640-E286-1335-6D0B-647AF7172524}"/>
              </a:ext>
            </a:extLst>
          </p:cNvPr>
          <p:cNvSpPr>
            <a:spLocks noGrp="1"/>
          </p:cNvSpPr>
          <p:nvPr>
            <p:ph type="title"/>
          </p:nvPr>
        </p:nvSpPr>
        <p:spPr/>
        <p:txBody>
          <a:bodyPr/>
          <a:lstStyle/>
          <a:p>
            <a:r>
              <a:rPr lang="en-US" dirty="0">
                <a:solidFill>
                  <a:srgbClr val="C00000"/>
                </a:solidFill>
              </a:rPr>
              <a:t>Product</a:t>
            </a:r>
          </a:p>
        </p:txBody>
      </p:sp>
      <p:sp>
        <p:nvSpPr>
          <p:cNvPr id="3" name="Espace réservé du texte 2">
            <a:extLst>
              <a:ext uri="{FF2B5EF4-FFF2-40B4-BE49-F238E27FC236}">
                <a16:creationId xmlns:a16="http://schemas.microsoft.com/office/drawing/2014/main" id="{5B66CB5F-882D-3E8F-F202-BDBCF7D33C63}"/>
              </a:ext>
            </a:extLst>
          </p:cNvPr>
          <p:cNvSpPr>
            <a:spLocks noGrp="1"/>
          </p:cNvSpPr>
          <p:nvPr>
            <p:ph type="body" idx="1"/>
          </p:nvPr>
        </p:nvSpPr>
        <p:spPr>
          <a:xfrm>
            <a:off x="753522" y="1320128"/>
            <a:ext cx="3292267" cy="1681864"/>
          </a:xfrm>
        </p:spPr>
        <p:txBody>
          <a:bodyPr/>
          <a:lstStyle/>
          <a:p>
            <a:pPr marL="203195" indent="0">
              <a:buNone/>
            </a:pPr>
            <a:endParaRPr lang="en-US" sz="2000" dirty="0">
              <a:latin typeface="Bahnschrift" panose="020B0502040204020203" pitchFamily="34" charset="0"/>
            </a:endParaRPr>
          </a:p>
          <a:p>
            <a:pPr marL="203195" indent="0">
              <a:buNone/>
            </a:pPr>
            <a:r>
              <a:rPr lang="en-US" sz="1600" dirty="0">
                <a:latin typeface="Bahnschrift" panose="020B0502040204020203" pitchFamily="34" charset="0"/>
              </a:rPr>
              <a:t>Model for a Product : just for illustration to demonstrate the requirement</a:t>
            </a:r>
          </a:p>
          <a:p>
            <a:pPr marL="203195" indent="0">
              <a:buNone/>
            </a:pPr>
            <a:r>
              <a:rPr lang="en-US" sz="2000" dirty="0">
                <a:latin typeface="Bahnschrift" panose="020B0502040204020203" pitchFamily="34" charset="0"/>
              </a:rPr>
              <a:t> </a:t>
            </a:r>
          </a:p>
          <a:p>
            <a:pPr marL="203195" indent="0">
              <a:buNone/>
            </a:pPr>
            <a:endParaRPr lang="en-US" sz="2000" dirty="0">
              <a:latin typeface="Bahnschrift" panose="020B0502040204020203" pitchFamily="34" charset="0"/>
            </a:endParaRPr>
          </a:p>
        </p:txBody>
      </p:sp>
      <p:pic>
        <p:nvPicPr>
          <p:cNvPr id="9220" name="Picture 4">
            <a:extLst>
              <a:ext uri="{FF2B5EF4-FFF2-40B4-BE49-F238E27FC236}">
                <a16:creationId xmlns:a16="http://schemas.microsoft.com/office/drawing/2014/main" id="{1CD81306-FEC8-DAB1-B6B7-BFD44871F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926" y="0"/>
            <a:ext cx="5649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lèche vers la droite 8">
            <a:extLst>
              <a:ext uri="{FF2B5EF4-FFF2-40B4-BE49-F238E27FC236}">
                <a16:creationId xmlns:a16="http://schemas.microsoft.com/office/drawing/2014/main" id="{44B5C96E-3126-E336-A7F1-9906554EE379}"/>
              </a:ext>
            </a:extLst>
          </p:cNvPr>
          <p:cNvSpPr/>
          <p:nvPr/>
        </p:nvSpPr>
        <p:spPr>
          <a:xfrm>
            <a:off x="8183593" y="1437736"/>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èche vers la droite 9">
            <a:extLst>
              <a:ext uri="{FF2B5EF4-FFF2-40B4-BE49-F238E27FC236}">
                <a16:creationId xmlns:a16="http://schemas.microsoft.com/office/drawing/2014/main" id="{30C89D2F-A726-0A7A-C0DB-662C9BC89366}"/>
              </a:ext>
            </a:extLst>
          </p:cNvPr>
          <p:cNvSpPr/>
          <p:nvPr/>
        </p:nvSpPr>
        <p:spPr>
          <a:xfrm>
            <a:off x="7758023" y="209910"/>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èche vers la droite 10">
            <a:extLst>
              <a:ext uri="{FF2B5EF4-FFF2-40B4-BE49-F238E27FC236}">
                <a16:creationId xmlns:a16="http://schemas.microsoft.com/office/drawing/2014/main" id="{8D874F35-3475-ECE9-62FD-FBCAC392A32D}"/>
              </a:ext>
            </a:extLst>
          </p:cNvPr>
          <p:cNvSpPr/>
          <p:nvPr/>
        </p:nvSpPr>
        <p:spPr>
          <a:xfrm>
            <a:off x="7783902" y="805132"/>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èche vers la droite 11">
            <a:extLst>
              <a:ext uri="{FF2B5EF4-FFF2-40B4-BE49-F238E27FC236}">
                <a16:creationId xmlns:a16="http://schemas.microsoft.com/office/drawing/2014/main" id="{3E7D3ED2-31A9-F4F7-454F-6B01EBD6F7AC}"/>
              </a:ext>
            </a:extLst>
          </p:cNvPr>
          <p:cNvSpPr/>
          <p:nvPr/>
        </p:nvSpPr>
        <p:spPr>
          <a:xfrm>
            <a:off x="8241103" y="3186023"/>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vers la droite 12">
            <a:extLst>
              <a:ext uri="{FF2B5EF4-FFF2-40B4-BE49-F238E27FC236}">
                <a16:creationId xmlns:a16="http://schemas.microsoft.com/office/drawing/2014/main" id="{B8349375-F988-0AAC-27BF-6C575E2526D1}"/>
              </a:ext>
            </a:extLst>
          </p:cNvPr>
          <p:cNvSpPr/>
          <p:nvPr/>
        </p:nvSpPr>
        <p:spPr>
          <a:xfrm>
            <a:off x="8258356" y="3807125"/>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èche vers la droite 13">
            <a:extLst>
              <a:ext uri="{FF2B5EF4-FFF2-40B4-BE49-F238E27FC236}">
                <a16:creationId xmlns:a16="http://schemas.microsoft.com/office/drawing/2014/main" id="{C17E5CD7-8629-8B3A-7036-363EB0B8A9BB}"/>
              </a:ext>
            </a:extLst>
          </p:cNvPr>
          <p:cNvSpPr/>
          <p:nvPr/>
        </p:nvSpPr>
        <p:spPr>
          <a:xfrm>
            <a:off x="8249729" y="4410973"/>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276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EB640-E286-1335-6D0B-647AF7172524}"/>
              </a:ext>
            </a:extLst>
          </p:cNvPr>
          <p:cNvSpPr>
            <a:spLocks noGrp="1"/>
          </p:cNvSpPr>
          <p:nvPr>
            <p:ph type="title"/>
          </p:nvPr>
        </p:nvSpPr>
        <p:spPr/>
        <p:txBody>
          <a:bodyPr/>
          <a:lstStyle/>
          <a:p>
            <a:r>
              <a:rPr lang="en-US" dirty="0">
                <a:solidFill>
                  <a:srgbClr val="C00000"/>
                </a:solidFill>
              </a:rPr>
              <a:t>Product</a:t>
            </a:r>
          </a:p>
        </p:txBody>
      </p:sp>
      <p:sp>
        <p:nvSpPr>
          <p:cNvPr id="3" name="Espace réservé du texte 2">
            <a:extLst>
              <a:ext uri="{FF2B5EF4-FFF2-40B4-BE49-F238E27FC236}">
                <a16:creationId xmlns:a16="http://schemas.microsoft.com/office/drawing/2014/main" id="{5B66CB5F-882D-3E8F-F202-BDBCF7D33C63}"/>
              </a:ext>
            </a:extLst>
          </p:cNvPr>
          <p:cNvSpPr>
            <a:spLocks noGrp="1"/>
          </p:cNvSpPr>
          <p:nvPr>
            <p:ph type="body" idx="1"/>
          </p:nvPr>
        </p:nvSpPr>
        <p:spPr>
          <a:xfrm>
            <a:off x="753522" y="1320128"/>
            <a:ext cx="3292267" cy="1681864"/>
          </a:xfrm>
        </p:spPr>
        <p:txBody>
          <a:bodyPr/>
          <a:lstStyle/>
          <a:p>
            <a:pPr marL="203195" indent="0">
              <a:buNone/>
            </a:pPr>
            <a:endParaRPr lang="en-US" sz="2000" dirty="0">
              <a:latin typeface="Bahnschrift" panose="020B0502040204020203" pitchFamily="34" charset="0"/>
            </a:endParaRPr>
          </a:p>
          <a:p>
            <a:pPr marL="203195" indent="0">
              <a:buNone/>
            </a:pPr>
            <a:r>
              <a:rPr lang="en-US" sz="1600" dirty="0">
                <a:latin typeface="Bahnschrift" panose="020B0502040204020203" pitchFamily="34" charset="0"/>
              </a:rPr>
              <a:t>Model for a Product : just for illustration to demonstrate the requirement for </a:t>
            </a:r>
          </a:p>
          <a:p>
            <a:pPr marL="203195" indent="0">
              <a:buNone/>
            </a:pPr>
            <a:r>
              <a:rPr lang="en-US" sz="2000" dirty="0">
                <a:latin typeface="Bahnschrift" panose="020B0502040204020203" pitchFamily="34" charset="0"/>
              </a:rPr>
              <a:t> </a:t>
            </a:r>
          </a:p>
          <a:p>
            <a:pPr marL="203195" indent="0">
              <a:buNone/>
            </a:pPr>
            <a:endParaRPr lang="en-US" sz="2000" dirty="0">
              <a:latin typeface="Bahnschrift" panose="020B0502040204020203" pitchFamily="34" charset="0"/>
            </a:endParaRPr>
          </a:p>
        </p:txBody>
      </p:sp>
      <p:pic>
        <p:nvPicPr>
          <p:cNvPr id="9220" name="Picture 4">
            <a:extLst>
              <a:ext uri="{FF2B5EF4-FFF2-40B4-BE49-F238E27FC236}">
                <a16:creationId xmlns:a16="http://schemas.microsoft.com/office/drawing/2014/main" id="{1CD81306-FEC8-DAB1-B6B7-BFD44871F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926" y="0"/>
            <a:ext cx="5649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lèche vers la droite 8">
            <a:extLst>
              <a:ext uri="{FF2B5EF4-FFF2-40B4-BE49-F238E27FC236}">
                <a16:creationId xmlns:a16="http://schemas.microsoft.com/office/drawing/2014/main" id="{44B5C96E-3126-E336-A7F1-9906554EE379}"/>
              </a:ext>
            </a:extLst>
          </p:cNvPr>
          <p:cNvSpPr/>
          <p:nvPr/>
        </p:nvSpPr>
        <p:spPr>
          <a:xfrm>
            <a:off x="8183593" y="1437736"/>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èche vers la droite 9">
            <a:extLst>
              <a:ext uri="{FF2B5EF4-FFF2-40B4-BE49-F238E27FC236}">
                <a16:creationId xmlns:a16="http://schemas.microsoft.com/office/drawing/2014/main" id="{30C89D2F-A726-0A7A-C0DB-662C9BC89366}"/>
              </a:ext>
            </a:extLst>
          </p:cNvPr>
          <p:cNvSpPr/>
          <p:nvPr/>
        </p:nvSpPr>
        <p:spPr>
          <a:xfrm>
            <a:off x="7758023" y="209910"/>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èche vers la droite 10">
            <a:extLst>
              <a:ext uri="{FF2B5EF4-FFF2-40B4-BE49-F238E27FC236}">
                <a16:creationId xmlns:a16="http://schemas.microsoft.com/office/drawing/2014/main" id="{8D874F35-3475-ECE9-62FD-FBCAC392A32D}"/>
              </a:ext>
            </a:extLst>
          </p:cNvPr>
          <p:cNvSpPr/>
          <p:nvPr/>
        </p:nvSpPr>
        <p:spPr>
          <a:xfrm>
            <a:off x="7783902" y="805132"/>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èche vers la droite 11">
            <a:extLst>
              <a:ext uri="{FF2B5EF4-FFF2-40B4-BE49-F238E27FC236}">
                <a16:creationId xmlns:a16="http://schemas.microsoft.com/office/drawing/2014/main" id="{3E7D3ED2-31A9-F4F7-454F-6B01EBD6F7AC}"/>
              </a:ext>
            </a:extLst>
          </p:cNvPr>
          <p:cNvSpPr/>
          <p:nvPr/>
        </p:nvSpPr>
        <p:spPr>
          <a:xfrm>
            <a:off x="8241103" y="3186023"/>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vers la droite 12">
            <a:extLst>
              <a:ext uri="{FF2B5EF4-FFF2-40B4-BE49-F238E27FC236}">
                <a16:creationId xmlns:a16="http://schemas.microsoft.com/office/drawing/2014/main" id="{B8349375-F988-0AAC-27BF-6C575E2526D1}"/>
              </a:ext>
            </a:extLst>
          </p:cNvPr>
          <p:cNvSpPr/>
          <p:nvPr/>
        </p:nvSpPr>
        <p:spPr>
          <a:xfrm>
            <a:off x="8258356" y="3807125"/>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èche vers la droite 13">
            <a:extLst>
              <a:ext uri="{FF2B5EF4-FFF2-40B4-BE49-F238E27FC236}">
                <a16:creationId xmlns:a16="http://schemas.microsoft.com/office/drawing/2014/main" id="{C17E5CD7-8629-8B3A-7036-363EB0B8A9BB}"/>
              </a:ext>
            </a:extLst>
          </p:cNvPr>
          <p:cNvSpPr/>
          <p:nvPr/>
        </p:nvSpPr>
        <p:spPr>
          <a:xfrm>
            <a:off x="8249729" y="4410973"/>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66E55415-B826-C3E4-1B7F-AA81EBA9E8FB}"/>
              </a:ext>
            </a:extLst>
          </p:cNvPr>
          <p:cNvSpPr txBox="1"/>
          <p:nvPr/>
        </p:nvSpPr>
        <p:spPr>
          <a:xfrm>
            <a:off x="476610" y="2803583"/>
            <a:ext cx="3819345" cy="2554545"/>
          </a:xfrm>
          <a:prstGeom prst="rect">
            <a:avLst/>
          </a:prstGeom>
          <a:solidFill>
            <a:srgbClr val="AB8BA2"/>
          </a:solidFill>
        </p:spPr>
        <p:txBody>
          <a:bodyPr wrap="square">
            <a:spAutoFit/>
          </a:bodyPr>
          <a:lstStyle/>
          <a:p>
            <a:r>
              <a:rPr lang="fr-FR" sz="1600" dirty="0" err="1">
                <a:latin typeface="DM Sans" pitchFamily="2" charset="77"/>
                <a:ea typeface="Fira Code" panose="020B0809050000020004" pitchFamily="49" charset="0"/>
              </a:rPr>
              <a:t>ProductDetail</a:t>
            </a:r>
            <a:r>
              <a:rPr lang="fr-FR" sz="1600" dirty="0">
                <a:latin typeface="DM Sans" pitchFamily="2" charset="77"/>
                <a:ea typeface="Fira Code" panose="020B0809050000020004" pitchFamily="49" charset="0"/>
              </a:rPr>
              <a:t> : </a:t>
            </a:r>
          </a:p>
          <a:p>
            <a:pPr marL="171450" indent="-171450">
              <a:buFont typeface="Arial" panose="020B0604020202020204" pitchFamily="34" charset="0"/>
              <a:buChar char="•"/>
            </a:pPr>
            <a:r>
              <a:rPr lang="fr-FR" sz="1600" dirty="0" err="1">
                <a:latin typeface="DM Sans" pitchFamily="2" charset="77"/>
                <a:ea typeface="Fira Code" panose="020B0809050000020004" pitchFamily="49" charset="0"/>
              </a:rPr>
              <a:t>Desciptions</a:t>
            </a:r>
            <a:r>
              <a:rPr lang="fr-FR" sz="1600" dirty="0">
                <a:latin typeface="DM Sans" pitchFamily="2" charset="77"/>
                <a:ea typeface="Fira Code" panose="020B0809050000020004" pitchFamily="49" charset="0"/>
              </a:rPr>
              <a:t>:</a:t>
            </a:r>
          </a:p>
          <a:p>
            <a:pPr marL="171450" indent="-171450">
              <a:buFont typeface="Arial" panose="020B0604020202020204" pitchFamily="34" charset="0"/>
              <a:buChar char="•"/>
            </a:pPr>
            <a:r>
              <a:rPr lang="fr-FR" sz="1600" dirty="0">
                <a:latin typeface="DM Sans" pitchFamily="2" charset="77"/>
                <a:ea typeface="Fira Code" panose="020B0809050000020004" pitchFamily="49" charset="0"/>
              </a:rPr>
              <a:t>Class : </a:t>
            </a:r>
            <a:r>
              <a:rPr lang="fr-FR" sz="1600" dirty="0" err="1">
                <a:latin typeface="DM Sans" pitchFamily="2" charset="77"/>
                <a:ea typeface="Fira Code" panose="020B0809050000020004" pitchFamily="49" charset="0"/>
              </a:rPr>
              <a:t>CabinClassifier</a:t>
            </a:r>
            <a:endParaRPr lang="fr-FR" sz="1600" dirty="0">
              <a:latin typeface="DM Sans" pitchFamily="2" charset="77"/>
              <a:ea typeface="Fira Code" panose="020B0809050000020004" pitchFamily="49" charset="0"/>
            </a:endParaRPr>
          </a:p>
          <a:p>
            <a:pPr marL="171450" indent="-171450">
              <a:buFont typeface="Arial" panose="020B0604020202020204" pitchFamily="34" charset="0"/>
              <a:buChar char="•"/>
            </a:pPr>
            <a:r>
              <a:rPr lang="fr-FR" sz="1600" dirty="0">
                <a:latin typeface="DM Sans" pitchFamily="2" charset="77"/>
                <a:ea typeface="Fira Code" panose="020B0809050000020004" pitchFamily="49" charset="0"/>
              </a:rPr>
              <a:t>Keywords:</a:t>
            </a:r>
          </a:p>
          <a:p>
            <a:pPr marL="171450" indent="-171450">
              <a:buFont typeface="Arial" panose="020B0604020202020204" pitchFamily="34" charset="0"/>
              <a:buChar char="•"/>
            </a:pPr>
            <a:r>
              <a:rPr lang="fr-FR" sz="1600" dirty="0" err="1">
                <a:latin typeface="DM Sans" pitchFamily="2" charset="77"/>
                <a:ea typeface="Fira Code" panose="020B0809050000020004" pitchFamily="49" charset="0"/>
              </a:rPr>
              <a:t>ProductIdentifiers</a:t>
            </a:r>
            <a:r>
              <a:rPr lang="fr-FR" sz="1600" dirty="0">
                <a:latin typeface="DM Sans" pitchFamily="2" charset="77"/>
                <a:ea typeface="Fira Code" panose="020B0809050000020004" pitchFamily="49" charset="0"/>
              </a:rPr>
              <a:t> </a:t>
            </a:r>
            <a:r>
              <a:rPr lang="fr-FR" sz="1600" dirty="0" err="1">
                <a:latin typeface="DM Sans" pitchFamily="2" charset="77"/>
                <a:ea typeface="Fira Code" panose="020B0809050000020004" pitchFamily="49" charset="0"/>
              </a:rPr>
              <a:t>other</a:t>
            </a:r>
            <a:r>
              <a:rPr lang="fr-FR" sz="1600" dirty="0">
                <a:latin typeface="DM Sans" pitchFamily="2" charset="77"/>
                <a:ea typeface="Fira Code" panose="020B0809050000020004" pitchFamily="49" charset="0"/>
              </a:rPr>
              <a:t> : </a:t>
            </a:r>
            <a:r>
              <a:rPr lang="fr-FR" sz="1600" dirty="0" err="1">
                <a:latin typeface="DM Sans" pitchFamily="2" charset="77"/>
                <a:ea typeface="Fira Code" panose="020B0809050000020004" pitchFamily="49" charset="0"/>
              </a:rPr>
              <a:t>e.g</a:t>
            </a:r>
            <a:r>
              <a:rPr lang="fr-FR" sz="1600" dirty="0">
                <a:latin typeface="DM Sans" pitchFamily="2" charset="77"/>
                <a:ea typeface="Fira Code" panose="020B0809050000020004" pitchFamily="49" charset="0"/>
              </a:rPr>
              <a:t> GTIN</a:t>
            </a:r>
          </a:p>
          <a:p>
            <a:pPr marL="171450" indent="-171450">
              <a:buFont typeface="Arial" panose="020B0604020202020204" pitchFamily="34" charset="0"/>
              <a:buChar char="•"/>
            </a:pPr>
            <a:r>
              <a:rPr lang="fr-FR" sz="1600" dirty="0">
                <a:latin typeface="DM Sans" pitchFamily="2" charset="77"/>
                <a:ea typeface="Fira Code" panose="020B0809050000020004" pitchFamily="49" charset="0"/>
              </a:rPr>
              <a:t>IATA </a:t>
            </a:r>
            <a:r>
              <a:rPr lang="fr-FR" sz="1600" dirty="0" err="1">
                <a:latin typeface="DM Sans" pitchFamily="2" charset="77"/>
                <a:ea typeface="Fira Code" panose="020B0809050000020004" pitchFamily="49" charset="0"/>
              </a:rPr>
              <a:t>Taxonomy</a:t>
            </a:r>
            <a:r>
              <a:rPr lang="fr-FR" sz="1600" dirty="0">
                <a:latin typeface="DM Sans" pitchFamily="2" charset="77"/>
                <a:ea typeface="Fira Code" panose="020B0809050000020004" pitchFamily="49" charset="0"/>
              </a:rPr>
              <a:t>: XYZ</a:t>
            </a:r>
          </a:p>
          <a:p>
            <a:pPr marL="171450" indent="-171450">
              <a:buFont typeface="Arial" panose="020B0604020202020204" pitchFamily="34" charset="0"/>
              <a:buChar char="•"/>
            </a:pPr>
            <a:r>
              <a:rPr lang="fr-FR" sz="1600" dirty="0" err="1">
                <a:latin typeface="DM Sans" pitchFamily="2" charset="77"/>
                <a:ea typeface="Fira Code" panose="020B0809050000020004" pitchFamily="49" charset="0"/>
              </a:rPr>
              <a:t>Status</a:t>
            </a:r>
            <a:r>
              <a:rPr lang="fr-FR" sz="1600" dirty="0">
                <a:latin typeface="DM Sans" pitchFamily="2" charset="77"/>
                <a:ea typeface="Fira Code" panose="020B0809050000020004" pitchFamily="49" charset="0"/>
              </a:rPr>
              <a:t> information : new, </a:t>
            </a:r>
            <a:r>
              <a:rPr lang="fr-FR" sz="1600" dirty="0" err="1">
                <a:latin typeface="DM Sans" pitchFamily="2" charset="77"/>
                <a:ea typeface="Fira Code" panose="020B0809050000020004" pitchFamily="49" charset="0"/>
              </a:rPr>
              <a:t>updated</a:t>
            </a:r>
            <a:r>
              <a:rPr lang="fr-FR" sz="1600" dirty="0">
                <a:latin typeface="DM Sans" pitchFamily="2" charset="77"/>
                <a:ea typeface="Fira Code" panose="020B0809050000020004" pitchFamily="49" charset="0"/>
              </a:rPr>
              <a:t>, </a:t>
            </a:r>
            <a:r>
              <a:rPr lang="fr-FR" sz="1600" dirty="0" err="1">
                <a:latin typeface="DM Sans" pitchFamily="2" charset="77"/>
                <a:ea typeface="Fira Code" panose="020B0809050000020004" pitchFamily="49" charset="0"/>
              </a:rPr>
              <a:t>deprecated</a:t>
            </a:r>
            <a:r>
              <a:rPr lang="fr-FR" sz="1600" dirty="0">
                <a:latin typeface="DM Sans" pitchFamily="2" charset="77"/>
                <a:ea typeface="Fira Code" panose="020B0809050000020004" pitchFamily="49" charset="0"/>
              </a:rPr>
              <a:t> </a:t>
            </a:r>
            <a:r>
              <a:rPr lang="fr-FR" sz="1600" dirty="0" err="1">
                <a:latin typeface="DM Sans" pitchFamily="2" charset="77"/>
                <a:ea typeface="Fira Code" panose="020B0809050000020004" pitchFamily="49" charset="0"/>
              </a:rPr>
              <a:t>etc</a:t>
            </a:r>
            <a:r>
              <a:rPr lang="fr-FR" sz="1600" dirty="0">
                <a:latin typeface="DM Sans" pitchFamily="2" charset="77"/>
                <a:ea typeface="Fira Code" panose="020B0809050000020004" pitchFamily="49" charset="0"/>
              </a:rPr>
              <a:t> ...</a:t>
            </a:r>
          </a:p>
          <a:p>
            <a:pPr marL="171450" indent="-171450">
              <a:buFont typeface="Arial" panose="020B0604020202020204" pitchFamily="34" charset="0"/>
              <a:buChar char="•"/>
            </a:pPr>
            <a:r>
              <a:rPr lang="fr-FR" sz="1600" dirty="0">
                <a:latin typeface="DM Sans" pitchFamily="2" charset="77"/>
                <a:ea typeface="Fira Code" panose="020B0809050000020004" pitchFamily="49" charset="0"/>
              </a:rPr>
              <a:t>Manufacturer</a:t>
            </a:r>
          </a:p>
          <a:p>
            <a:pPr marL="171450" indent="-171450">
              <a:buFont typeface="Arial" panose="020B0604020202020204" pitchFamily="34" charset="0"/>
              <a:buChar char="•"/>
            </a:pPr>
            <a:r>
              <a:rPr lang="fr-FR" sz="1600" dirty="0" err="1">
                <a:latin typeface="DM Sans" pitchFamily="2" charset="77"/>
                <a:ea typeface="Fira Code" panose="020B0809050000020004" pitchFamily="49" charset="0"/>
              </a:rPr>
              <a:t>etc</a:t>
            </a:r>
            <a:r>
              <a:rPr lang="fr-FR" sz="1600" dirty="0">
                <a:latin typeface="DM Sans" pitchFamily="2" charset="77"/>
                <a:ea typeface="Fira Code" panose="020B0809050000020004" pitchFamily="49" charset="0"/>
              </a:rPr>
              <a:t> </a:t>
            </a:r>
            <a:r>
              <a:rPr lang="fr-FR" sz="1600" dirty="0" err="1">
                <a:latin typeface="DM Sans" pitchFamily="2" charset="77"/>
                <a:ea typeface="Fira Code" panose="020B0809050000020004" pitchFamily="49" charset="0"/>
              </a:rPr>
              <a:t>etc</a:t>
            </a:r>
            <a:r>
              <a:rPr lang="fr-FR" sz="1600" dirty="0">
                <a:latin typeface="DM Sans" pitchFamily="2" charset="77"/>
                <a:ea typeface="Fira Code" panose="020B0809050000020004" pitchFamily="49" charset="0"/>
              </a:rPr>
              <a:t> ...</a:t>
            </a:r>
          </a:p>
        </p:txBody>
      </p:sp>
      <p:cxnSp>
        <p:nvCxnSpPr>
          <p:cNvPr id="5" name="Connecteur droit avec flèche 4">
            <a:extLst>
              <a:ext uri="{FF2B5EF4-FFF2-40B4-BE49-F238E27FC236}">
                <a16:creationId xmlns:a16="http://schemas.microsoft.com/office/drawing/2014/main" id="{18163C65-79ED-D678-6B3D-4A84DBEEC25B}"/>
              </a:ext>
            </a:extLst>
          </p:cNvPr>
          <p:cNvCxnSpPr>
            <a:cxnSpLocks/>
          </p:cNvCxnSpPr>
          <p:nvPr/>
        </p:nvCxnSpPr>
        <p:spPr>
          <a:xfrm flipV="1">
            <a:off x="3856008" y="2415396"/>
            <a:ext cx="1751162" cy="6901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42677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EB640-E286-1335-6D0B-647AF7172524}"/>
              </a:ext>
            </a:extLst>
          </p:cNvPr>
          <p:cNvSpPr>
            <a:spLocks noGrp="1"/>
          </p:cNvSpPr>
          <p:nvPr>
            <p:ph type="title"/>
          </p:nvPr>
        </p:nvSpPr>
        <p:spPr/>
        <p:txBody>
          <a:bodyPr/>
          <a:lstStyle/>
          <a:p>
            <a:r>
              <a:rPr lang="en-US" dirty="0">
                <a:solidFill>
                  <a:srgbClr val="C00000"/>
                </a:solidFill>
              </a:rPr>
              <a:t>Product</a:t>
            </a:r>
          </a:p>
        </p:txBody>
      </p:sp>
      <p:sp>
        <p:nvSpPr>
          <p:cNvPr id="3" name="Espace réservé du texte 2">
            <a:extLst>
              <a:ext uri="{FF2B5EF4-FFF2-40B4-BE49-F238E27FC236}">
                <a16:creationId xmlns:a16="http://schemas.microsoft.com/office/drawing/2014/main" id="{5B66CB5F-882D-3E8F-F202-BDBCF7D33C63}"/>
              </a:ext>
            </a:extLst>
          </p:cNvPr>
          <p:cNvSpPr>
            <a:spLocks noGrp="1"/>
          </p:cNvSpPr>
          <p:nvPr>
            <p:ph type="body" idx="1"/>
          </p:nvPr>
        </p:nvSpPr>
        <p:spPr>
          <a:xfrm>
            <a:off x="753522" y="1320128"/>
            <a:ext cx="3292267" cy="1681864"/>
          </a:xfrm>
        </p:spPr>
        <p:txBody>
          <a:bodyPr/>
          <a:lstStyle/>
          <a:p>
            <a:pPr marL="203195" indent="0">
              <a:buNone/>
            </a:pPr>
            <a:endParaRPr lang="en-US" sz="2000" dirty="0">
              <a:latin typeface="Bahnschrift" panose="020B0502040204020203" pitchFamily="34" charset="0"/>
            </a:endParaRPr>
          </a:p>
          <a:p>
            <a:pPr marL="203195" indent="0">
              <a:buNone/>
            </a:pPr>
            <a:r>
              <a:rPr lang="en-US" sz="1600" dirty="0">
                <a:latin typeface="Bahnschrift" panose="020B0502040204020203" pitchFamily="34" charset="0"/>
              </a:rPr>
              <a:t>Model for a Product : just for illustration to demonstrate the requirement for </a:t>
            </a:r>
          </a:p>
          <a:p>
            <a:pPr marL="203195" indent="0">
              <a:buNone/>
            </a:pPr>
            <a:r>
              <a:rPr lang="en-US" sz="2000" dirty="0">
                <a:latin typeface="Bahnschrift" panose="020B0502040204020203" pitchFamily="34" charset="0"/>
              </a:rPr>
              <a:t> </a:t>
            </a:r>
          </a:p>
          <a:p>
            <a:pPr marL="203195" indent="0">
              <a:buNone/>
            </a:pPr>
            <a:endParaRPr lang="en-US" sz="2000" dirty="0">
              <a:latin typeface="Bahnschrift" panose="020B0502040204020203" pitchFamily="34" charset="0"/>
            </a:endParaRPr>
          </a:p>
        </p:txBody>
      </p:sp>
      <p:pic>
        <p:nvPicPr>
          <p:cNvPr id="9220" name="Picture 4">
            <a:extLst>
              <a:ext uri="{FF2B5EF4-FFF2-40B4-BE49-F238E27FC236}">
                <a16:creationId xmlns:a16="http://schemas.microsoft.com/office/drawing/2014/main" id="{1CD81306-FEC8-DAB1-B6B7-BFD44871F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926" y="0"/>
            <a:ext cx="5649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lèche vers la droite 8">
            <a:extLst>
              <a:ext uri="{FF2B5EF4-FFF2-40B4-BE49-F238E27FC236}">
                <a16:creationId xmlns:a16="http://schemas.microsoft.com/office/drawing/2014/main" id="{44B5C96E-3126-E336-A7F1-9906554EE379}"/>
              </a:ext>
            </a:extLst>
          </p:cNvPr>
          <p:cNvSpPr/>
          <p:nvPr/>
        </p:nvSpPr>
        <p:spPr>
          <a:xfrm>
            <a:off x="8183593" y="1437736"/>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èche vers la droite 9">
            <a:extLst>
              <a:ext uri="{FF2B5EF4-FFF2-40B4-BE49-F238E27FC236}">
                <a16:creationId xmlns:a16="http://schemas.microsoft.com/office/drawing/2014/main" id="{30C89D2F-A726-0A7A-C0DB-662C9BC89366}"/>
              </a:ext>
            </a:extLst>
          </p:cNvPr>
          <p:cNvSpPr/>
          <p:nvPr/>
        </p:nvSpPr>
        <p:spPr>
          <a:xfrm>
            <a:off x="7758023" y="209910"/>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èche vers la droite 10">
            <a:extLst>
              <a:ext uri="{FF2B5EF4-FFF2-40B4-BE49-F238E27FC236}">
                <a16:creationId xmlns:a16="http://schemas.microsoft.com/office/drawing/2014/main" id="{8D874F35-3475-ECE9-62FD-FBCAC392A32D}"/>
              </a:ext>
            </a:extLst>
          </p:cNvPr>
          <p:cNvSpPr/>
          <p:nvPr/>
        </p:nvSpPr>
        <p:spPr>
          <a:xfrm>
            <a:off x="7783902" y="805132"/>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èche vers la droite 11">
            <a:extLst>
              <a:ext uri="{FF2B5EF4-FFF2-40B4-BE49-F238E27FC236}">
                <a16:creationId xmlns:a16="http://schemas.microsoft.com/office/drawing/2014/main" id="{3E7D3ED2-31A9-F4F7-454F-6B01EBD6F7AC}"/>
              </a:ext>
            </a:extLst>
          </p:cNvPr>
          <p:cNvSpPr/>
          <p:nvPr/>
        </p:nvSpPr>
        <p:spPr>
          <a:xfrm>
            <a:off x="8241103" y="3186023"/>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vers la droite 12">
            <a:extLst>
              <a:ext uri="{FF2B5EF4-FFF2-40B4-BE49-F238E27FC236}">
                <a16:creationId xmlns:a16="http://schemas.microsoft.com/office/drawing/2014/main" id="{B8349375-F988-0AAC-27BF-6C575E2526D1}"/>
              </a:ext>
            </a:extLst>
          </p:cNvPr>
          <p:cNvSpPr/>
          <p:nvPr/>
        </p:nvSpPr>
        <p:spPr>
          <a:xfrm>
            <a:off x="8258356" y="3807125"/>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èche vers la droite 13">
            <a:extLst>
              <a:ext uri="{FF2B5EF4-FFF2-40B4-BE49-F238E27FC236}">
                <a16:creationId xmlns:a16="http://schemas.microsoft.com/office/drawing/2014/main" id="{C17E5CD7-8629-8B3A-7036-363EB0B8A9BB}"/>
              </a:ext>
            </a:extLst>
          </p:cNvPr>
          <p:cNvSpPr/>
          <p:nvPr/>
        </p:nvSpPr>
        <p:spPr>
          <a:xfrm>
            <a:off x="8249729" y="4410973"/>
            <a:ext cx="382437" cy="28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66E55415-B826-C3E4-1B7F-AA81EBA9E8FB}"/>
              </a:ext>
            </a:extLst>
          </p:cNvPr>
          <p:cNvSpPr txBox="1"/>
          <p:nvPr/>
        </p:nvSpPr>
        <p:spPr>
          <a:xfrm>
            <a:off x="69012" y="1423359"/>
            <a:ext cx="4960189" cy="4401205"/>
          </a:xfrm>
          <a:prstGeom prst="rect">
            <a:avLst/>
          </a:prstGeom>
          <a:solidFill>
            <a:srgbClr val="AB8BA2"/>
          </a:solidFill>
        </p:spPr>
        <p:txBody>
          <a:bodyPr wrap="square">
            <a:spAutoFit/>
          </a:bodyPr>
          <a:lstStyle/>
          <a:p>
            <a:pPr marL="285750" indent="-285750">
              <a:buFont typeface="Arial" panose="020B0604020202020204" pitchFamily="34" charset="0"/>
              <a:buChar char="•"/>
            </a:pPr>
            <a:endParaRPr lang="en-US" sz="1200" dirty="0">
              <a:latin typeface="DM Sans" pitchFamily="2" charset="77"/>
            </a:endParaRPr>
          </a:p>
          <a:p>
            <a:r>
              <a:rPr lang="en-US" sz="1200" b="1" dirty="0">
                <a:latin typeface="DM Sans" pitchFamily="2" charset="77"/>
              </a:rPr>
              <a:t>Features</a:t>
            </a:r>
          </a:p>
          <a:p>
            <a:pPr marL="171450" indent="-171450">
              <a:buFont typeface="Arial" panose="020B0604020202020204" pitchFamily="34" charset="0"/>
              <a:buChar char="•"/>
            </a:pPr>
            <a:r>
              <a:rPr lang="en-US" sz="1600" b="1" dirty="0">
                <a:latin typeface="DM Sans" pitchFamily="2" charset="77"/>
              </a:rPr>
              <a:t>Recline: Degrees</a:t>
            </a:r>
          </a:p>
          <a:p>
            <a:pPr marL="171450" indent="-171450">
              <a:buFont typeface="Arial" panose="020B0604020202020204" pitchFamily="34" charset="0"/>
              <a:buChar char="•"/>
            </a:pPr>
            <a:r>
              <a:rPr lang="en-US" sz="1200" dirty="0">
                <a:latin typeface="DM Sans" pitchFamily="2" charset="77"/>
              </a:rPr>
              <a:t>Adjustable Headrest: yes/no #of positions</a:t>
            </a:r>
          </a:p>
          <a:p>
            <a:pPr marL="171450" indent="-171450">
              <a:buFont typeface="Arial" panose="020B0604020202020204" pitchFamily="34" charset="0"/>
              <a:buChar char="•"/>
            </a:pPr>
            <a:r>
              <a:rPr lang="en-US" sz="1200" dirty="0">
                <a:latin typeface="DM Sans" pitchFamily="2" charset="77"/>
              </a:rPr>
              <a:t>Armrests: Sides: left / right / both ; adjustable / foldable</a:t>
            </a:r>
          </a:p>
          <a:p>
            <a:pPr marL="171450" indent="-171450">
              <a:buFont typeface="Arial" panose="020B0604020202020204" pitchFamily="34" charset="0"/>
              <a:buChar char="•"/>
            </a:pPr>
            <a:r>
              <a:rPr lang="en-US" sz="1200" dirty="0">
                <a:latin typeface="DM Sans" pitchFamily="2" charset="77"/>
              </a:rPr>
              <a:t>Seat Pitch: length in metric / imperial units</a:t>
            </a:r>
          </a:p>
          <a:p>
            <a:pPr marL="171450" indent="-171450">
              <a:buFont typeface="Arial" panose="020B0604020202020204" pitchFamily="34" charset="0"/>
              <a:buChar char="•"/>
            </a:pPr>
            <a:r>
              <a:rPr lang="en-US" sz="1200" dirty="0">
                <a:latin typeface="DM Sans" pitchFamily="2" charset="77"/>
              </a:rPr>
              <a:t>Seat Width: calculation rule (from where to where) : </a:t>
            </a:r>
          </a:p>
          <a:p>
            <a:pPr marL="628650" lvl="1" indent="-171450">
              <a:buFont typeface="Arial" panose="020B0604020202020204" pitchFamily="34" charset="0"/>
              <a:buChar char="•"/>
            </a:pPr>
            <a:r>
              <a:rPr lang="en-US" sz="1200" dirty="0">
                <a:latin typeface="DM Sans" pitchFamily="2" charset="77"/>
              </a:rPr>
              <a:t>length in metric/imperial units</a:t>
            </a:r>
          </a:p>
          <a:p>
            <a:pPr marL="171450" indent="-171450">
              <a:buFont typeface="Arial" panose="020B0604020202020204" pitchFamily="34" charset="0"/>
              <a:buChar char="•"/>
            </a:pPr>
            <a:r>
              <a:rPr lang="en-US" sz="1200" dirty="0">
                <a:latin typeface="DM Sans" pitchFamily="2" charset="77"/>
              </a:rPr>
              <a:t>Lumbar Support: yes/no #of positions</a:t>
            </a:r>
          </a:p>
          <a:p>
            <a:pPr marL="171450" indent="-171450">
              <a:buFont typeface="Arial" panose="020B0604020202020204" pitchFamily="34" charset="0"/>
              <a:buChar char="•"/>
            </a:pPr>
            <a:r>
              <a:rPr lang="en-US" sz="1200" dirty="0">
                <a:latin typeface="DM Sans" pitchFamily="2" charset="77"/>
              </a:rPr>
              <a:t>Adjustable Seat Cushions: yes/no</a:t>
            </a:r>
          </a:p>
          <a:p>
            <a:pPr marL="171450" indent="-171450">
              <a:buFont typeface="Arial" panose="020B0604020202020204" pitchFamily="34" charset="0"/>
              <a:buChar char="•"/>
            </a:pPr>
            <a:r>
              <a:rPr lang="en-US" sz="1200" dirty="0">
                <a:latin typeface="DM Sans" pitchFamily="2" charset="77"/>
              </a:rPr>
              <a:t>Footrests: yes/no</a:t>
            </a:r>
          </a:p>
          <a:p>
            <a:pPr marL="171450" indent="-171450">
              <a:buFont typeface="Arial" panose="020B0604020202020204" pitchFamily="34" charset="0"/>
              <a:buChar char="•"/>
            </a:pPr>
            <a:r>
              <a:rPr lang="en-US" sz="1200" dirty="0">
                <a:latin typeface="DM Sans" pitchFamily="2" charset="77"/>
              </a:rPr>
              <a:t>Privacy Dividers: yes/no</a:t>
            </a:r>
          </a:p>
          <a:p>
            <a:pPr marL="171450" indent="-171450">
              <a:buFont typeface="Arial" panose="020B0604020202020204" pitchFamily="34" charset="0"/>
              <a:buChar char="•"/>
            </a:pPr>
            <a:r>
              <a:rPr lang="en-US" sz="1200" dirty="0">
                <a:latin typeface="DM Sans" pitchFamily="2" charset="77"/>
              </a:rPr>
              <a:t>In-seat Power Outlets: </a:t>
            </a:r>
          </a:p>
          <a:p>
            <a:pPr marL="628650" lvl="1" indent="-171450">
              <a:buFont typeface="Arial" panose="020B0604020202020204" pitchFamily="34" charset="0"/>
              <a:buChar char="•"/>
            </a:pPr>
            <a:r>
              <a:rPr lang="en-US" sz="1200" dirty="0">
                <a:latin typeface="DM Sans" pitchFamily="2" charset="77"/>
              </a:rPr>
              <a:t>yes/no, types 220/110V USB / socket type ( </a:t>
            </a:r>
            <a:r>
              <a:rPr lang="en-US" sz="1200" dirty="0" err="1">
                <a:latin typeface="DM Sans" pitchFamily="2" charset="77"/>
              </a:rPr>
              <a:t>Schuko</a:t>
            </a:r>
            <a:r>
              <a:rPr lang="en-US" sz="1200" dirty="0">
                <a:latin typeface="DM Sans" pitchFamily="2" charset="77"/>
              </a:rPr>
              <a:t>, US, .... )</a:t>
            </a:r>
          </a:p>
          <a:p>
            <a:pPr marL="171450" indent="-171450">
              <a:buFont typeface="Arial" panose="020B0604020202020204" pitchFamily="34" charset="0"/>
              <a:buChar char="•"/>
            </a:pPr>
            <a:r>
              <a:rPr lang="en-US" sz="1200" dirty="0">
                <a:latin typeface="DM Sans" pitchFamily="2" charset="77"/>
              </a:rPr>
              <a:t>In-flight Entertainment (IFE) Systems </a:t>
            </a:r>
          </a:p>
          <a:p>
            <a:pPr marL="171450" indent="-171450">
              <a:buFont typeface="Arial" panose="020B0604020202020204" pitchFamily="34" charset="0"/>
              <a:buChar char="•"/>
            </a:pPr>
            <a:r>
              <a:rPr lang="en-US" sz="1200" dirty="0">
                <a:latin typeface="DM Sans" pitchFamily="2" charset="77"/>
              </a:rPr>
              <a:t>Reading Lights: yes/no</a:t>
            </a:r>
          </a:p>
          <a:p>
            <a:pPr marL="171450" indent="-171450">
              <a:buFont typeface="Arial" panose="020B0604020202020204" pitchFamily="34" charset="0"/>
              <a:buChar char="•"/>
            </a:pPr>
            <a:r>
              <a:rPr lang="en-US" sz="1200" dirty="0">
                <a:latin typeface="DM Sans" pitchFamily="2" charset="77"/>
              </a:rPr>
              <a:t>Tray Tables: yes/no</a:t>
            </a:r>
          </a:p>
          <a:p>
            <a:pPr marL="171450" indent="-171450">
              <a:buFont typeface="Arial" panose="020B0604020202020204" pitchFamily="34" charset="0"/>
              <a:buChar char="•"/>
            </a:pPr>
            <a:r>
              <a:rPr lang="en-US" sz="1200" dirty="0">
                <a:latin typeface="DM Sans" pitchFamily="2" charset="77"/>
              </a:rPr>
              <a:t>Overhead Storage Compartments: yes/no volume available </a:t>
            </a:r>
            <a:r>
              <a:rPr lang="en-US" sz="1200" dirty="0" err="1">
                <a:latin typeface="DM Sans" pitchFamily="2" charset="77"/>
              </a:rPr>
              <a:t>etc</a:t>
            </a:r>
            <a:endParaRPr lang="en-US" sz="1200" dirty="0">
              <a:latin typeface="DM Sans" pitchFamily="2" charset="77"/>
            </a:endParaRPr>
          </a:p>
          <a:p>
            <a:pPr marL="171450" indent="-171450">
              <a:buFont typeface="Arial" panose="020B0604020202020204" pitchFamily="34" charset="0"/>
              <a:buChar char="•"/>
            </a:pPr>
            <a:r>
              <a:rPr lang="en-US" sz="1200" dirty="0">
                <a:latin typeface="DM Sans" pitchFamily="2" charset="77"/>
              </a:rPr>
              <a:t>Seatback Pockets: yes/no </a:t>
            </a:r>
          </a:p>
          <a:p>
            <a:pPr marL="628650" lvl="1" indent="-171450">
              <a:buFont typeface="Arial" panose="020B0604020202020204" pitchFamily="34" charset="0"/>
              <a:buChar char="•"/>
            </a:pPr>
            <a:r>
              <a:rPr lang="en-US" sz="1200" dirty="0">
                <a:latin typeface="DM Sans" pitchFamily="2" charset="77"/>
              </a:rPr>
              <a:t>what reading material is provided for free if any</a:t>
            </a:r>
          </a:p>
          <a:p>
            <a:pPr marL="171450" indent="-171450">
              <a:buFont typeface="Arial" panose="020B0604020202020204" pitchFamily="34" charset="0"/>
              <a:buChar char="•"/>
            </a:pPr>
            <a:r>
              <a:rPr lang="en-US" sz="1200" dirty="0">
                <a:latin typeface="DM Sans" pitchFamily="2" charset="77"/>
              </a:rPr>
              <a:t>Seat Material used: leather, tissue, </a:t>
            </a:r>
            <a:r>
              <a:rPr lang="en-US" sz="1200" dirty="0" err="1">
                <a:latin typeface="DM Sans" pitchFamily="2" charset="77"/>
              </a:rPr>
              <a:t>etc</a:t>
            </a:r>
            <a:r>
              <a:rPr lang="en-US" sz="1200" dirty="0">
                <a:latin typeface="DM Sans" pitchFamily="2" charset="77"/>
              </a:rPr>
              <a:t> ...</a:t>
            </a:r>
          </a:p>
          <a:p>
            <a:pPr marL="171450" indent="-171450">
              <a:buFont typeface="Arial" panose="020B0604020202020204" pitchFamily="34" charset="0"/>
              <a:buChar char="•"/>
            </a:pPr>
            <a:r>
              <a:rPr lang="en-US" sz="1200" dirty="0" err="1">
                <a:latin typeface="DM Sans" pitchFamily="2" charset="77"/>
              </a:rPr>
              <a:t>SeatNumber</a:t>
            </a:r>
            <a:r>
              <a:rPr lang="en-US" sz="1200" dirty="0">
                <a:latin typeface="DM Sans" pitchFamily="2" charset="77"/>
              </a:rPr>
              <a:t> : Alphanumeric code ( Row + </a:t>
            </a:r>
            <a:r>
              <a:rPr lang="en-US" sz="1200" dirty="0" err="1">
                <a:latin typeface="DM Sans" pitchFamily="2" charset="77"/>
              </a:rPr>
              <a:t>Postion</a:t>
            </a:r>
            <a:r>
              <a:rPr lang="en-US" sz="1200" dirty="0">
                <a:latin typeface="DM Sans" pitchFamily="2" charset="77"/>
              </a:rPr>
              <a:t>)</a:t>
            </a:r>
          </a:p>
          <a:p>
            <a:pPr marL="171450" indent="-171450">
              <a:buFont typeface="Arial" panose="020B0604020202020204" pitchFamily="34" charset="0"/>
              <a:buChar char="•"/>
            </a:pPr>
            <a:r>
              <a:rPr lang="en-US" sz="1200" dirty="0" err="1">
                <a:latin typeface="DM Sans" pitchFamily="2" charset="77"/>
              </a:rPr>
              <a:t>SeatPosition</a:t>
            </a:r>
            <a:r>
              <a:rPr lang="en-US" sz="1200" dirty="0">
                <a:latin typeface="DM Sans" pitchFamily="2" charset="77"/>
              </a:rPr>
              <a:t> : Window, Ailes, </a:t>
            </a:r>
            <a:r>
              <a:rPr lang="en-US" sz="1200" dirty="0" err="1">
                <a:latin typeface="DM Sans" pitchFamily="2" charset="77"/>
              </a:rPr>
              <a:t>etc</a:t>
            </a:r>
            <a:r>
              <a:rPr lang="en-US" sz="1200" dirty="0">
                <a:latin typeface="DM Sans" pitchFamily="2" charset="77"/>
              </a:rPr>
              <a:t> ...</a:t>
            </a:r>
          </a:p>
        </p:txBody>
      </p:sp>
      <p:cxnSp>
        <p:nvCxnSpPr>
          <p:cNvPr id="5" name="Connecteur droit avec flèche 4">
            <a:extLst>
              <a:ext uri="{FF2B5EF4-FFF2-40B4-BE49-F238E27FC236}">
                <a16:creationId xmlns:a16="http://schemas.microsoft.com/office/drawing/2014/main" id="{18163C65-79ED-D678-6B3D-4A84DBEEC25B}"/>
              </a:ext>
            </a:extLst>
          </p:cNvPr>
          <p:cNvCxnSpPr>
            <a:cxnSpLocks/>
          </p:cNvCxnSpPr>
          <p:nvPr/>
        </p:nvCxnSpPr>
        <p:spPr>
          <a:xfrm>
            <a:off x="810883" y="2070340"/>
            <a:ext cx="4873925" cy="1544128"/>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cxnSp>
        <p:nvCxnSpPr>
          <p:cNvPr id="7" name="Connecteur droit avec flèche 6">
            <a:extLst>
              <a:ext uri="{FF2B5EF4-FFF2-40B4-BE49-F238E27FC236}">
                <a16:creationId xmlns:a16="http://schemas.microsoft.com/office/drawing/2014/main" id="{9A42B378-BE21-064E-DDE0-915E248572A2}"/>
              </a:ext>
            </a:extLst>
          </p:cNvPr>
          <p:cNvCxnSpPr>
            <a:cxnSpLocks/>
          </p:cNvCxnSpPr>
          <p:nvPr/>
        </p:nvCxnSpPr>
        <p:spPr>
          <a:xfrm>
            <a:off x="1975449" y="1975449"/>
            <a:ext cx="5400136" cy="1733909"/>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96776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C317EDE-F6E8-5FF7-9F73-0CC7084C1230}"/>
              </a:ext>
            </a:extLst>
          </p:cNvPr>
          <p:cNvPicPr>
            <a:picLocks noChangeAspect="1"/>
          </p:cNvPicPr>
          <p:nvPr/>
        </p:nvPicPr>
        <p:blipFill rotWithShape="1">
          <a:blip r:embed="rId2"/>
          <a:srcRect l="22741" t="-2674" r="15688" b="2674"/>
          <a:stretch/>
        </p:blipFill>
        <p:spPr>
          <a:xfrm>
            <a:off x="785004" y="247680"/>
            <a:ext cx="3540682" cy="3228764"/>
          </a:xfrm>
          <a:prstGeom prst="rect">
            <a:avLst/>
          </a:prstGeom>
        </p:spPr>
      </p:pic>
      <p:pic>
        <p:nvPicPr>
          <p:cNvPr id="15364" name="Picture 4">
            <a:extLst>
              <a:ext uri="{FF2B5EF4-FFF2-40B4-BE49-F238E27FC236}">
                <a16:creationId xmlns:a16="http://schemas.microsoft.com/office/drawing/2014/main" id="{691444DE-F0C8-84D1-49E0-D39FED81E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50" y="0"/>
            <a:ext cx="966185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26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74B62-0CD9-874A-4EF4-C00ED60AB9CF}"/>
              </a:ext>
            </a:extLst>
          </p:cNvPr>
          <p:cNvSpPr>
            <a:spLocks noGrp="1"/>
          </p:cNvSpPr>
          <p:nvPr>
            <p:ph type="title"/>
          </p:nvPr>
        </p:nvSpPr>
        <p:spPr/>
        <p:txBody>
          <a:bodyPr/>
          <a:lstStyle/>
          <a:p>
            <a:r>
              <a:rPr lang="en-US" dirty="0">
                <a:solidFill>
                  <a:srgbClr val="C00000"/>
                </a:solidFill>
              </a:rPr>
              <a:t>Attention Points</a:t>
            </a:r>
          </a:p>
        </p:txBody>
      </p:sp>
      <p:sp>
        <p:nvSpPr>
          <p:cNvPr id="3" name="Sous-titre 2">
            <a:extLst>
              <a:ext uri="{FF2B5EF4-FFF2-40B4-BE49-F238E27FC236}">
                <a16:creationId xmlns:a16="http://schemas.microsoft.com/office/drawing/2014/main" id="{87C0B96D-A600-1B44-F759-83F937D1AE43}"/>
              </a:ext>
            </a:extLst>
          </p:cNvPr>
          <p:cNvSpPr>
            <a:spLocks noGrp="1"/>
          </p:cNvSpPr>
          <p:nvPr>
            <p:ph type="subTitle" idx="1"/>
          </p:nvPr>
        </p:nvSpPr>
        <p:spPr>
          <a:xfrm>
            <a:off x="1189782" y="3083307"/>
            <a:ext cx="2900400" cy="2002400"/>
          </a:xfrm>
        </p:spPr>
        <p:txBody>
          <a:bodyPr/>
          <a:lstStyle/>
          <a:p>
            <a:pPr marL="152400" indent="0"/>
            <a:r>
              <a:rPr lang="en-US" dirty="0"/>
              <a:t>The devil lies in the detail and besides the meta model every single product needs attention to be properly specified on</a:t>
            </a:r>
          </a:p>
          <a:p>
            <a:pPr marL="323850" indent="-171450">
              <a:buFontTx/>
              <a:buChar char="-"/>
            </a:pPr>
            <a:r>
              <a:rPr lang="en-US" dirty="0"/>
              <a:t>A common denominator of features (as maybe industry-wide base products )</a:t>
            </a:r>
          </a:p>
          <a:p>
            <a:pPr marL="323850" indent="-171450">
              <a:buFontTx/>
              <a:buChar char="-"/>
            </a:pPr>
            <a:r>
              <a:rPr lang="en-US" dirty="0"/>
              <a:t>Bilateral configuration of equivalencies ( static and/or dynamic )</a:t>
            </a:r>
          </a:p>
          <a:p>
            <a:pPr marL="323850" indent="-171450">
              <a:buFontTx/>
              <a:buChar char="-"/>
            </a:pPr>
            <a:endParaRPr lang="en-US" dirty="0"/>
          </a:p>
        </p:txBody>
      </p:sp>
      <p:sp>
        <p:nvSpPr>
          <p:cNvPr id="4" name="Sous-titre 3">
            <a:extLst>
              <a:ext uri="{FF2B5EF4-FFF2-40B4-BE49-F238E27FC236}">
                <a16:creationId xmlns:a16="http://schemas.microsoft.com/office/drawing/2014/main" id="{1E5C6BF3-7364-11E0-83A9-E574FEA43140}"/>
              </a:ext>
            </a:extLst>
          </p:cNvPr>
          <p:cNvSpPr>
            <a:spLocks noGrp="1"/>
          </p:cNvSpPr>
          <p:nvPr>
            <p:ph type="subTitle" idx="2"/>
          </p:nvPr>
        </p:nvSpPr>
        <p:spPr>
          <a:xfrm>
            <a:off x="4585411" y="3083307"/>
            <a:ext cx="2900400" cy="2002400"/>
          </a:xfrm>
        </p:spPr>
        <p:txBody>
          <a:bodyPr/>
          <a:lstStyle/>
          <a:p>
            <a:pPr marL="152400" indent="0"/>
            <a:r>
              <a:rPr lang="en-US" dirty="0"/>
              <a:t>This type of structure / content is already used in many industries and standards are available. </a:t>
            </a:r>
          </a:p>
          <a:p>
            <a:pPr marL="152400" indent="0"/>
            <a:endParaRPr lang="en-US" dirty="0"/>
          </a:p>
          <a:p>
            <a:pPr marL="152400" indent="0"/>
            <a:r>
              <a:rPr lang="en-US" dirty="0"/>
              <a:t>Are we so different that we need to specify yet another standard for the Sender/Receiver Interface for product information ? (cf. slide 9)</a:t>
            </a:r>
          </a:p>
        </p:txBody>
      </p:sp>
      <p:sp>
        <p:nvSpPr>
          <p:cNvPr id="5" name="Sous-titre 4">
            <a:extLst>
              <a:ext uri="{FF2B5EF4-FFF2-40B4-BE49-F238E27FC236}">
                <a16:creationId xmlns:a16="http://schemas.microsoft.com/office/drawing/2014/main" id="{4CFC3467-DCFF-6571-A4B9-206640F47AF6}"/>
              </a:ext>
            </a:extLst>
          </p:cNvPr>
          <p:cNvSpPr>
            <a:spLocks noGrp="1"/>
          </p:cNvSpPr>
          <p:nvPr>
            <p:ph type="subTitle" idx="3"/>
          </p:nvPr>
        </p:nvSpPr>
        <p:spPr>
          <a:xfrm>
            <a:off x="7981048" y="3083307"/>
            <a:ext cx="2900400" cy="2002400"/>
          </a:xfrm>
        </p:spPr>
        <p:txBody>
          <a:bodyPr/>
          <a:lstStyle/>
          <a:p>
            <a:pPr marL="152400" indent="0"/>
            <a:r>
              <a:rPr lang="en-US" dirty="0"/>
              <a:t>The overall exchange will only work if we have a clear vision / manage the the first two points. Its worthwhile to avoid that the industry standard will be set a one/some vendors and is not under industry control with all the consequences that incurs.</a:t>
            </a:r>
          </a:p>
        </p:txBody>
      </p:sp>
      <p:sp>
        <p:nvSpPr>
          <p:cNvPr id="6" name="Sous-titre 5">
            <a:extLst>
              <a:ext uri="{FF2B5EF4-FFF2-40B4-BE49-F238E27FC236}">
                <a16:creationId xmlns:a16="http://schemas.microsoft.com/office/drawing/2014/main" id="{836572DB-55D9-C959-941D-A83FA449A45A}"/>
              </a:ext>
            </a:extLst>
          </p:cNvPr>
          <p:cNvSpPr>
            <a:spLocks noGrp="1"/>
          </p:cNvSpPr>
          <p:nvPr>
            <p:ph type="subTitle" idx="4"/>
          </p:nvPr>
        </p:nvSpPr>
        <p:spPr>
          <a:xfrm>
            <a:off x="1189782" y="2421343"/>
            <a:ext cx="2900400" cy="662000"/>
          </a:xfrm>
        </p:spPr>
        <p:txBody>
          <a:bodyPr/>
          <a:lstStyle/>
          <a:p>
            <a:r>
              <a:rPr lang="en-US" dirty="0"/>
              <a:t>Complex</a:t>
            </a:r>
          </a:p>
        </p:txBody>
      </p:sp>
      <p:sp>
        <p:nvSpPr>
          <p:cNvPr id="7" name="Sous-titre 6">
            <a:extLst>
              <a:ext uri="{FF2B5EF4-FFF2-40B4-BE49-F238E27FC236}">
                <a16:creationId xmlns:a16="http://schemas.microsoft.com/office/drawing/2014/main" id="{F9A08AD1-30B6-59CE-7954-BC7084204742}"/>
              </a:ext>
            </a:extLst>
          </p:cNvPr>
          <p:cNvSpPr>
            <a:spLocks noGrp="1"/>
          </p:cNvSpPr>
          <p:nvPr>
            <p:ph type="subTitle" idx="5"/>
          </p:nvPr>
        </p:nvSpPr>
        <p:spPr>
          <a:xfrm>
            <a:off x="4585415" y="2421343"/>
            <a:ext cx="2900400" cy="662000"/>
          </a:xfrm>
        </p:spPr>
        <p:txBody>
          <a:bodyPr/>
          <a:lstStyle/>
          <a:p>
            <a:r>
              <a:rPr lang="en-US" dirty="0"/>
              <a:t>Reinvent</a:t>
            </a:r>
          </a:p>
        </p:txBody>
      </p:sp>
      <p:sp>
        <p:nvSpPr>
          <p:cNvPr id="8" name="Sous-titre 7">
            <a:extLst>
              <a:ext uri="{FF2B5EF4-FFF2-40B4-BE49-F238E27FC236}">
                <a16:creationId xmlns:a16="http://schemas.microsoft.com/office/drawing/2014/main" id="{82A70291-71B6-8ACD-054A-B4B4F35849DE}"/>
              </a:ext>
            </a:extLst>
          </p:cNvPr>
          <p:cNvSpPr>
            <a:spLocks noGrp="1"/>
          </p:cNvSpPr>
          <p:nvPr>
            <p:ph type="subTitle" idx="6"/>
          </p:nvPr>
        </p:nvSpPr>
        <p:spPr>
          <a:xfrm>
            <a:off x="7981048" y="2421343"/>
            <a:ext cx="2900400" cy="662000"/>
          </a:xfrm>
        </p:spPr>
        <p:txBody>
          <a:bodyPr/>
          <a:lstStyle/>
          <a:p>
            <a:r>
              <a:rPr lang="en-US" dirty="0"/>
              <a:t>Lock-in</a:t>
            </a:r>
          </a:p>
        </p:txBody>
      </p:sp>
    </p:spTree>
    <p:extLst>
      <p:ext uri="{BB962C8B-B14F-4D97-AF65-F5344CB8AC3E}">
        <p14:creationId xmlns:p14="http://schemas.microsoft.com/office/powerpoint/2010/main" val="2353511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B03B3D-1A58-22CA-E2D7-3871B74D331F}"/>
              </a:ext>
            </a:extLst>
          </p:cNvPr>
          <p:cNvSpPr>
            <a:spLocks noGrp="1"/>
          </p:cNvSpPr>
          <p:nvPr>
            <p:ph type="title"/>
          </p:nvPr>
        </p:nvSpPr>
        <p:spPr/>
        <p:txBody>
          <a:bodyPr/>
          <a:lstStyle/>
          <a:p>
            <a:r>
              <a:rPr lang="en-US" dirty="0">
                <a:solidFill>
                  <a:srgbClr val="C00000"/>
                </a:solidFill>
                <a:latin typeface="DM Sans" pitchFamily="2" charset="77"/>
              </a:rPr>
              <a:t>Available eBusiness Standards</a:t>
            </a:r>
            <a:endParaRPr lang="en-US" dirty="0">
              <a:latin typeface="DM Sans" pitchFamily="2" charset="77"/>
            </a:endParaRPr>
          </a:p>
        </p:txBody>
      </p:sp>
      <p:sp>
        <p:nvSpPr>
          <p:cNvPr id="4" name="Rectangle 3">
            <a:extLst>
              <a:ext uri="{FF2B5EF4-FFF2-40B4-BE49-F238E27FC236}">
                <a16:creationId xmlns:a16="http://schemas.microsoft.com/office/drawing/2014/main" id="{AB7D5AEB-CC17-3FFF-1A50-5CC7F3D96D1D}"/>
              </a:ext>
            </a:extLst>
          </p:cNvPr>
          <p:cNvSpPr/>
          <p:nvPr/>
        </p:nvSpPr>
        <p:spPr>
          <a:xfrm>
            <a:off x="1035170" y="1466490"/>
            <a:ext cx="10299939" cy="9834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Bahnschrift" panose="020B0502040204020203" pitchFamily="34" charset="0"/>
            </a:endParaRPr>
          </a:p>
        </p:txBody>
      </p:sp>
      <p:sp>
        <p:nvSpPr>
          <p:cNvPr id="5" name="ZoneTexte 4">
            <a:extLst>
              <a:ext uri="{FF2B5EF4-FFF2-40B4-BE49-F238E27FC236}">
                <a16:creationId xmlns:a16="http://schemas.microsoft.com/office/drawing/2014/main" id="{C6763E6C-2310-60A4-4EAB-6B14A84DA54D}"/>
              </a:ext>
            </a:extLst>
          </p:cNvPr>
          <p:cNvSpPr txBox="1"/>
          <p:nvPr/>
        </p:nvSpPr>
        <p:spPr>
          <a:xfrm>
            <a:off x="1121435" y="1526876"/>
            <a:ext cx="3457998" cy="646331"/>
          </a:xfrm>
          <a:prstGeom prst="rect">
            <a:avLst/>
          </a:prstGeom>
          <a:noFill/>
        </p:spPr>
        <p:txBody>
          <a:bodyPr wrap="none" rtlCol="0">
            <a:spAutoFit/>
          </a:bodyPr>
          <a:lstStyle/>
          <a:p>
            <a:r>
              <a:rPr lang="en-US" sz="2400" dirty="0">
                <a:solidFill>
                  <a:schemeClr val="bg1"/>
                </a:solidFill>
                <a:latin typeface="Bahnschrift" panose="020B0502040204020203" pitchFamily="34" charset="0"/>
              </a:rPr>
              <a:t>Identification Standards</a:t>
            </a:r>
          </a:p>
          <a:p>
            <a:r>
              <a:rPr lang="en-US" sz="1200" dirty="0">
                <a:solidFill>
                  <a:schemeClr val="bg1"/>
                </a:solidFill>
                <a:latin typeface="Bahnschrift" panose="020B0502040204020203" pitchFamily="34" charset="0"/>
              </a:rPr>
              <a:t>Clearly identify Companies and Products</a:t>
            </a:r>
          </a:p>
        </p:txBody>
      </p:sp>
      <p:sp>
        <p:nvSpPr>
          <p:cNvPr id="6" name="ZoneTexte 5">
            <a:extLst>
              <a:ext uri="{FF2B5EF4-FFF2-40B4-BE49-F238E27FC236}">
                <a16:creationId xmlns:a16="http://schemas.microsoft.com/office/drawing/2014/main" id="{128F6A3C-E1B0-7F4C-C3F8-04D70CF8BDCC}"/>
              </a:ext>
            </a:extLst>
          </p:cNvPr>
          <p:cNvSpPr txBox="1"/>
          <p:nvPr/>
        </p:nvSpPr>
        <p:spPr>
          <a:xfrm>
            <a:off x="6863752" y="1593013"/>
            <a:ext cx="4012637" cy="707886"/>
          </a:xfrm>
          <a:prstGeom prst="rect">
            <a:avLst/>
          </a:prstGeom>
          <a:noFill/>
        </p:spPr>
        <p:txBody>
          <a:bodyPr wrap="none" rtlCol="0">
            <a:spAutoFit/>
          </a:bodyPr>
          <a:lstStyle/>
          <a:p>
            <a:r>
              <a:rPr lang="en-US" sz="2000" dirty="0">
                <a:solidFill>
                  <a:schemeClr val="bg1"/>
                </a:solidFill>
                <a:latin typeface="Bahnschrift" panose="020B0502040204020203" pitchFamily="34" charset="0"/>
              </a:rPr>
              <a:t>DUNS, GTIN, GRAI/GIAI, ILN/GLN, </a:t>
            </a:r>
          </a:p>
          <a:p>
            <a:r>
              <a:rPr lang="en-US" sz="2000" dirty="0">
                <a:solidFill>
                  <a:schemeClr val="bg1"/>
                </a:solidFill>
                <a:latin typeface="Bahnschrift" panose="020B0502040204020203" pitchFamily="34" charset="0"/>
              </a:rPr>
              <a:t>NVE/SSCC, PZN, UPIK</a:t>
            </a:r>
            <a:endParaRPr lang="en-US" sz="1100" dirty="0">
              <a:solidFill>
                <a:schemeClr val="bg1"/>
              </a:solidFill>
              <a:latin typeface="Bahnschrift" panose="020B0502040204020203" pitchFamily="34" charset="0"/>
            </a:endParaRPr>
          </a:p>
        </p:txBody>
      </p:sp>
      <p:sp>
        <p:nvSpPr>
          <p:cNvPr id="7" name="Rectangle 6">
            <a:extLst>
              <a:ext uri="{FF2B5EF4-FFF2-40B4-BE49-F238E27FC236}">
                <a16:creationId xmlns:a16="http://schemas.microsoft.com/office/drawing/2014/main" id="{3E927818-0261-FAF9-0B3E-342130492BA1}"/>
              </a:ext>
            </a:extLst>
          </p:cNvPr>
          <p:cNvSpPr/>
          <p:nvPr/>
        </p:nvSpPr>
        <p:spPr>
          <a:xfrm>
            <a:off x="1032294" y="2507411"/>
            <a:ext cx="10299939" cy="98341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Bahnschrift" panose="020B0502040204020203" pitchFamily="34" charset="0"/>
            </a:endParaRPr>
          </a:p>
        </p:txBody>
      </p:sp>
      <p:sp>
        <p:nvSpPr>
          <p:cNvPr id="8" name="ZoneTexte 7">
            <a:extLst>
              <a:ext uri="{FF2B5EF4-FFF2-40B4-BE49-F238E27FC236}">
                <a16:creationId xmlns:a16="http://schemas.microsoft.com/office/drawing/2014/main" id="{0B315C95-0461-97CF-027C-CD702EA7235D}"/>
              </a:ext>
            </a:extLst>
          </p:cNvPr>
          <p:cNvSpPr txBox="1"/>
          <p:nvPr/>
        </p:nvSpPr>
        <p:spPr>
          <a:xfrm>
            <a:off x="1118559" y="2567797"/>
            <a:ext cx="3634328" cy="646331"/>
          </a:xfrm>
          <a:prstGeom prst="rect">
            <a:avLst/>
          </a:prstGeom>
          <a:noFill/>
        </p:spPr>
        <p:txBody>
          <a:bodyPr wrap="none" rtlCol="0">
            <a:spAutoFit/>
          </a:bodyPr>
          <a:lstStyle/>
          <a:p>
            <a:r>
              <a:rPr lang="en-US" sz="2400" dirty="0">
                <a:solidFill>
                  <a:schemeClr val="bg1"/>
                </a:solidFill>
                <a:latin typeface="Bahnschrift" panose="020B0502040204020203" pitchFamily="34" charset="0"/>
              </a:rPr>
              <a:t>Classification Standards</a:t>
            </a:r>
          </a:p>
          <a:p>
            <a:r>
              <a:rPr lang="en-US" sz="1200" dirty="0">
                <a:solidFill>
                  <a:schemeClr val="bg1"/>
                </a:solidFill>
                <a:latin typeface="Bahnschrift" panose="020B0502040204020203" pitchFamily="34" charset="0"/>
              </a:rPr>
              <a:t>Describe products consistently</a:t>
            </a:r>
          </a:p>
        </p:txBody>
      </p:sp>
      <p:sp>
        <p:nvSpPr>
          <p:cNvPr id="9" name="ZoneTexte 8">
            <a:extLst>
              <a:ext uri="{FF2B5EF4-FFF2-40B4-BE49-F238E27FC236}">
                <a16:creationId xmlns:a16="http://schemas.microsoft.com/office/drawing/2014/main" id="{54B68C5D-9E4A-8263-B7A4-0F28DFF871FA}"/>
              </a:ext>
            </a:extLst>
          </p:cNvPr>
          <p:cNvSpPr txBox="1"/>
          <p:nvPr/>
        </p:nvSpPr>
        <p:spPr>
          <a:xfrm>
            <a:off x="6895382" y="2702945"/>
            <a:ext cx="5157181" cy="400110"/>
          </a:xfrm>
          <a:prstGeom prst="rect">
            <a:avLst/>
          </a:prstGeom>
          <a:noFill/>
        </p:spPr>
        <p:txBody>
          <a:bodyPr wrap="none" rtlCol="0">
            <a:spAutoFit/>
          </a:bodyPr>
          <a:lstStyle/>
          <a:p>
            <a:r>
              <a:rPr lang="en-US" sz="2000" dirty="0">
                <a:solidFill>
                  <a:schemeClr val="bg1"/>
                </a:solidFill>
                <a:latin typeface="Bahnschrift" panose="020B0502040204020203" pitchFamily="34" charset="0"/>
              </a:rPr>
              <a:t>ECLASS, ETIM, GPC, UNSPCS, IATA APMWG</a:t>
            </a:r>
            <a:endParaRPr lang="en-US" sz="1100" dirty="0">
              <a:solidFill>
                <a:schemeClr val="bg1"/>
              </a:solidFill>
              <a:latin typeface="Bahnschrift" panose="020B0502040204020203" pitchFamily="34" charset="0"/>
            </a:endParaRPr>
          </a:p>
        </p:txBody>
      </p:sp>
      <p:sp>
        <p:nvSpPr>
          <p:cNvPr id="10" name="Rectangle 9">
            <a:extLst>
              <a:ext uri="{FF2B5EF4-FFF2-40B4-BE49-F238E27FC236}">
                <a16:creationId xmlns:a16="http://schemas.microsoft.com/office/drawing/2014/main" id="{C576AFAE-AD82-490B-F7A6-CA70321A4A60}"/>
              </a:ext>
            </a:extLst>
          </p:cNvPr>
          <p:cNvSpPr/>
          <p:nvPr/>
        </p:nvSpPr>
        <p:spPr>
          <a:xfrm>
            <a:off x="1040921" y="3551207"/>
            <a:ext cx="10299939" cy="983412"/>
          </a:xfrm>
          <a:prstGeom prst="rect">
            <a:avLst/>
          </a:prstGeom>
          <a:solidFill>
            <a:srgbClr val="008B0D"/>
          </a:solidFill>
          <a:ln>
            <a:solidFill>
              <a:srgbClr val="008B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Bahnschrift" panose="020B0502040204020203" pitchFamily="34" charset="0"/>
            </a:endParaRPr>
          </a:p>
        </p:txBody>
      </p:sp>
      <p:sp>
        <p:nvSpPr>
          <p:cNvPr id="11" name="ZoneTexte 10">
            <a:extLst>
              <a:ext uri="{FF2B5EF4-FFF2-40B4-BE49-F238E27FC236}">
                <a16:creationId xmlns:a16="http://schemas.microsoft.com/office/drawing/2014/main" id="{EC3AFFFC-F2B5-4221-D408-DE79E5F3D022}"/>
              </a:ext>
            </a:extLst>
          </p:cNvPr>
          <p:cNvSpPr txBox="1"/>
          <p:nvPr/>
        </p:nvSpPr>
        <p:spPr>
          <a:xfrm>
            <a:off x="1127186" y="3611593"/>
            <a:ext cx="3829895" cy="646331"/>
          </a:xfrm>
          <a:prstGeom prst="rect">
            <a:avLst/>
          </a:prstGeom>
          <a:noFill/>
        </p:spPr>
        <p:txBody>
          <a:bodyPr wrap="none" rtlCol="0">
            <a:spAutoFit/>
          </a:bodyPr>
          <a:lstStyle/>
          <a:p>
            <a:r>
              <a:rPr lang="en-US" sz="2400" dirty="0">
                <a:solidFill>
                  <a:schemeClr val="bg1"/>
                </a:solidFill>
                <a:latin typeface="Bahnschrift" panose="020B0502040204020203" pitchFamily="34" charset="0"/>
              </a:rPr>
              <a:t>Catalog Exchange Format</a:t>
            </a:r>
          </a:p>
          <a:p>
            <a:r>
              <a:rPr lang="en-US" sz="1200" dirty="0">
                <a:solidFill>
                  <a:schemeClr val="bg1"/>
                </a:solidFill>
                <a:latin typeface="Bahnschrift" panose="020B0502040204020203" pitchFamily="34" charset="0"/>
              </a:rPr>
              <a:t>Provide product data electronically</a:t>
            </a:r>
          </a:p>
        </p:txBody>
      </p:sp>
      <p:sp>
        <p:nvSpPr>
          <p:cNvPr id="12" name="ZoneTexte 11">
            <a:extLst>
              <a:ext uri="{FF2B5EF4-FFF2-40B4-BE49-F238E27FC236}">
                <a16:creationId xmlns:a16="http://schemas.microsoft.com/office/drawing/2014/main" id="{328EF862-270B-7FB0-0AB2-66B2EA0A58FC}"/>
              </a:ext>
            </a:extLst>
          </p:cNvPr>
          <p:cNvSpPr txBox="1"/>
          <p:nvPr/>
        </p:nvSpPr>
        <p:spPr>
          <a:xfrm>
            <a:off x="6904009" y="3746741"/>
            <a:ext cx="3393878" cy="707886"/>
          </a:xfrm>
          <a:prstGeom prst="rect">
            <a:avLst/>
          </a:prstGeom>
          <a:noFill/>
        </p:spPr>
        <p:txBody>
          <a:bodyPr wrap="none" rtlCol="0">
            <a:spAutoFit/>
          </a:bodyPr>
          <a:lstStyle/>
          <a:p>
            <a:r>
              <a:rPr lang="en-US" sz="2000" dirty="0" err="1">
                <a:solidFill>
                  <a:schemeClr val="bg1"/>
                </a:solidFill>
                <a:latin typeface="Bahnschrift" panose="020B0502040204020203" pitchFamily="34" charset="0"/>
              </a:rPr>
              <a:t>BMEcat</a:t>
            </a:r>
            <a:r>
              <a:rPr lang="en-US" sz="2000" dirty="0">
                <a:solidFill>
                  <a:schemeClr val="bg1"/>
                </a:solidFill>
                <a:latin typeface="Bahnschrift" panose="020B0502040204020203" pitchFamily="34" charset="0"/>
              </a:rPr>
              <a:t>, cXML, </a:t>
            </a:r>
            <a:r>
              <a:rPr lang="en-US" sz="2000" dirty="0" err="1">
                <a:solidFill>
                  <a:schemeClr val="bg1"/>
                </a:solidFill>
                <a:latin typeface="Bahnschrift" panose="020B0502040204020203" pitchFamily="34" charset="0"/>
              </a:rPr>
              <a:t>Datanorm</a:t>
            </a:r>
            <a:r>
              <a:rPr lang="en-US" sz="2000" dirty="0">
                <a:solidFill>
                  <a:schemeClr val="bg1"/>
                </a:solidFill>
                <a:latin typeface="Bahnschrift" panose="020B0502040204020203" pitchFamily="34" charset="0"/>
              </a:rPr>
              <a:t>, </a:t>
            </a:r>
            <a:br>
              <a:rPr lang="en-US" sz="2000" dirty="0">
                <a:solidFill>
                  <a:schemeClr val="bg1"/>
                </a:solidFill>
                <a:latin typeface="Bahnschrift" panose="020B0502040204020203" pitchFamily="34" charset="0"/>
              </a:rPr>
            </a:br>
            <a:r>
              <a:rPr lang="en-US" sz="2000" dirty="0">
                <a:solidFill>
                  <a:schemeClr val="bg1"/>
                </a:solidFill>
                <a:latin typeface="Bahnschrift" panose="020B0502040204020203" pitchFamily="34" charset="0"/>
              </a:rPr>
              <a:t>PRICAT, </a:t>
            </a:r>
            <a:r>
              <a:rPr lang="en-US" sz="2000" dirty="0" err="1">
                <a:solidFill>
                  <a:schemeClr val="bg1"/>
                </a:solidFill>
                <a:latin typeface="Bahnschrift" panose="020B0502040204020203" pitchFamily="34" charset="0"/>
              </a:rPr>
              <a:t>xCBL</a:t>
            </a:r>
            <a:r>
              <a:rPr lang="en-US" sz="2000" dirty="0">
                <a:solidFill>
                  <a:schemeClr val="bg1"/>
                </a:solidFill>
                <a:latin typeface="Bahnschrift" panose="020B0502040204020203" pitchFamily="34" charset="0"/>
              </a:rPr>
              <a:t>, IATA APMWG</a:t>
            </a:r>
            <a:endParaRPr lang="en-US" sz="1100" dirty="0">
              <a:solidFill>
                <a:schemeClr val="bg1"/>
              </a:solidFill>
              <a:latin typeface="Bahnschrift" panose="020B0502040204020203" pitchFamily="34" charset="0"/>
            </a:endParaRPr>
          </a:p>
        </p:txBody>
      </p:sp>
      <p:sp>
        <p:nvSpPr>
          <p:cNvPr id="13" name="Rectangle 12">
            <a:extLst>
              <a:ext uri="{FF2B5EF4-FFF2-40B4-BE49-F238E27FC236}">
                <a16:creationId xmlns:a16="http://schemas.microsoft.com/office/drawing/2014/main" id="{E4F84049-5529-F800-42CF-F465FAF7B601}"/>
              </a:ext>
            </a:extLst>
          </p:cNvPr>
          <p:cNvSpPr/>
          <p:nvPr/>
        </p:nvSpPr>
        <p:spPr>
          <a:xfrm>
            <a:off x="1049547" y="4586377"/>
            <a:ext cx="10299939" cy="983412"/>
          </a:xfrm>
          <a:prstGeom prst="rect">
            <a:avLst/>
          </a:prstGeom>
          <a:solidFill>
            <a:srgbClr val="76374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Bahnschrift" panose="020B0502040204020203" pitchFamily="34" charset="0"/>
            </a:endParaRPr>
          </a:p>
        </p:txBody>
      </p:sp>
      <p:sp>
        <p:nvSpPr>
          <p:cNvPr id="14" name="ZoneTexte 13">
            <a:extLst>
              <a:ext uri="{FF2B5EF4-FFF2-40B4-BE49-F238E27FC236}">
                <a16:creationId xmlns:a16="http://schemas.microsoft.com/office/drawing/2014/main" id="{821C17CE-39C7-222B-C27D-DFF2D46AB721}"/>
              </a:ext>
            </a:extLst>
          </p:cNvPr>
          <p:cNvSpPr txBox="1"/>
          <p:nvPr/>
        </p:nvSpPr>
        <p:spPr>
          <a:xfrm>
            <a:off x="1135812" y="4646763"/>
            <a:ext cx="3401893" cy="646331"/>
          </a:xfrm>
          <a:prstGeom prst="rect">
            <a:avLst/>
          </a:prstGeom>
          <a:noFill/>
        </p:spPr>
        <p:txBody>
          <a:bodyPr wrap="none" rtlCol="0">
            <a:spAutoFit/>
          </a:bodyPr>
          <a:lstStyle/>
          <a:p>
            <a:r>
              <a:rPr lang="en-US" sz="2400" dirty="0">
                <a:solidFill>
                  <a:schemeClr val="bg1"/>
                </a:solidFill>
                <a:latin typeface="Bahnschrift" panose="020B0502040204020203" pitchFamily="34" charset="0"/>
              </a:rPr>
              <a:t>Transaction Standards</a:t>
            </a:r>
          </a:p>
          <a:p>
            <a:r>
              <a:rPr lang="en-US" sz="1200" dirty="0">
                <a:solidFill>
                  <a:schemeClr val="bg1"/>
                </a:solidFill>
                <a:latin typeface="Bahnschrift" panose="020B0502040204020203" pitchFamily="34" charset="0"/>
              </a:rPr>
              <a:t>Exchange business documents automatically</a:t>
            </a:r>
          </a:p>
        </p:txBody>
      </p:sp>
      <p:sp>
        <p:nvSpPr>
          <p:cNvPr id="15" name="ZoneTexte 14">
            <a:extLst>
              <a:ext uri="{FF2B5EF4-FFF2-40B4-BE49-F238E27FC236}">
                <a16:creationId xmlns:a16="http://schemas.microsoft.com/office/drawing/2014/main" id="{BB978AA2-6E69-CDA9-40A6-8A7213D2F445}"/>
              </a:ext>
            </a:extLst>
          </p:cNvPr>
          <p:cNvSpPr txBox="1"/>
          <p:nvPr/>
        </p:nvSpPr>
        <p:spPr>
          <a:xfrm>
            <a:off x="6912635" y="4781911"/>
            <a:ext cx="3752950" cy="400110"/>
          </a:xfrm>
          <a:prstGeom prst="rect">
            <a:avLst/>
          </a:prstGeom>
          <a:noFill/>
        </p:spPr>
        <p:txBody>
          <a:bodyPr wrap="none" rtlCol="0">
            <a:spAutoFit/>
          </a:bodyPr>
          <a:lstStyle/>
          <a:p>
            <a:r>
              <a:rPr lang="en-US" sz="2000" dirty="0">
                <a:solidFill>
                  <a:schemeClr val="bg1"/>
                </a:solidFill>
                <a:latin typeface="Bahnschrift" panose="020B0502040204020203" pitchFamily="34" charset="0"/>
              </a:rPr>
              <a:t>EANCOM, GS1 XML, </a:t>
            </a:r>
            <a:r>
              <a:rPr lang="en-US" sz="2000" dirty="0" err="1">
                <a:solidFill>
                  <a:schemeClr val="bg1"/>
                </a:solidFill>
                <a:latin typeface="Bahnschrift" panose="020B0502040204020203" pitchFamily="34" charset="0"/>
              </a:rPr>
              <a:t>openTrans</a:t>
            </a:r>
            <a:endParaRPr lang="en-US" sz="1100" dirty="0">
              <a:solidFill>
                <a:schemeClr val="bg1"/>
              </a:solidFill>
              <a:latin typeface="Bahnschrift" panose="020B0502040204020203" pitchFamily="34" charset="0"/>
            </a:endParaRPr>
          </a:p>
        </p:txBody>
      </p:sp>
      <p:sp>
        <p:nvSpPr>
          <p:cNvPr id="16" name="Rectangle 15">
            <a:extLst>
              <a:ext uri="{FF2B5EF4-FFF2-40B4-BE49-F238E27FC236}">
                <a16:creationId xmlns:a16="http://schemas.microsoft.com/office/drawing/2014/main" id="{FDFFA5F8-7DF5-3AE3-8890-9C40FDC51641}"/>
              </a:ext>
            </a:extLst>
          </p:cNvPr>
          <p:cNvSpPr/>
          <p:nvPr/>
        </p:nvSpPr>
        <p:spPr>
          <a:xfrm>
            <a:off x="1049548" y="5633049"/>
            <a:ext cx="10299939" cy="983412"/>
          </a:xfrm>
          <a:prstGeom prst="rect">
            <a:avLst/>
          </a:prstGeom>
          <a:solidFill>
            <a:srgbClr val="D469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Bahnschrift" panose="020B0502040204020203" pitchFamily="34" charset="0"/>
            </a:endParaRPr>
          </a:p>
        </p:txBody>
      </p:sp>
      <p:sp>
        <p:nvSpPr>
          <p:cNvPr id="17" name="ZoneTexte 16">
            <a:extLst>
              <a:ext uri="{FF2B5EF4-FFF2-40B4-BE49-F238E27FC236}">
                <a16:creationId xmlns:a16="http://schemas.microsoft.com/office/drawing/2014/main" id="{B122CBA1-6E9C-AD5E-3817-0DEB24FF9203}"/>
              </a:ext>
            </a:extLst>
          </p:cNvPr>
          <p:cNvSpPr txBox="1"/>
          <p:nvPr/>
        </p:nvSpPr>
        <p:spPr>
          <a:xfrm>
            <a:off x="1135813" y="5693435"/>
            <a:ext cx="2994731" cy="646331"/>
          </a:xfrm>
          <a:prstGeom prst="rect">
            <a:avLst/>
          </a:prstGeom>
          <a:noFill/>
        </p:spPr>
        <p:txBody>
          <a:bodyPr wrap="none" rtlCol="0">
            <a:spAutoFit/>
          </a:bodyPr>
          <a:lstStyle/>
          <a:p>
            <a:r>
              <a:rPr lang="en-US" sz="2400" dirty="0">
                <a:solidFill>
                  <a:schemeClr val="bg1"/>
                </a:solidFill>
                <a:latin typeface="Bahnschrift" panose="020B0502040204020203" pitchFamily="34" charset="0"/>
              </a:rPr>
              <a:t>Process Standards</a:t>
            </a:r>
          </a:p>
          <a:p>
            <a:r>
              <a:rPr lang="en-US" sz="1200" dirty="0">
                <a:solidFill>
                  <a:schemeClr val="bg1"/>
                </a:solidFill>
                <a:latin typeface="Bahnschrift" panose="020B0502040204020203" pitchFamily="34" charset="0"/>
              </a:rPr>
              <a:t>Automate complex business processes</a:t>
            </a:r>
          </a:p>
        </p:txBody>
      </p:sp>
      <p:sp>
        <p:nvSpPr>
          <p:cNvPr id="18" name="ZoneTexte 17">
            <a:extLst>
              <a:ext uri="{FF2B5EF4-FFF2-40B4-BE49-F238E27FC236}">
                <a16:creationId xmlns:a16="http://schemas.microsoft.com/office/drawing/2014/main" id="{D9D42C11-13C1-DF39-DEFD-1EECA2E34F04}"/>
              </a:ext>
            </a:extLst>
          </p:cNvPr>
          <p:cNvSpPr txBox="1"/>
          <p:nvPr/>
        </p:nvSpPr>
        <p:spPr>
          <a:xfrm>
            <a:off x="6912636" y="5828583"/>
            <a:ext cx="3837910" cy="400110"/>
          </a:xfrm>
          <a:prstGeom prst="rect">
            <a:avLst/>
          </a:prstGeom>
          <a:noFill/>
        </p:spPr>
        <p:txBody>
          <a:bodyPr wrap="none" rtlCol="0">
            <a:spAutoFit/>
          </a:bodyPr>
          <a:lstStyle/>
          <a:p>
            <a:r>
              <a:rPr lang="en-US" sz="2000" dirty="0">
                <a:solidFill>
                  <a:schemeClr val="bg1"/>
                </a:solidFill>
                <a:latin typeface="Bahnschrift" panose="020B0502040204020203" pitchFamily="34" charset="0"/>
              </a:rPr>
              <a:t>ECR, </a:t>
            </a:r>
            <a:r>
              <a:rPr lang="en-US" sz="2000" dirty="0" err="1">
                <a:solidFill>
                  <a:schemeClr val="bg1"/>
                </a:solidFill>
                <a:latin typeface="Bahnschrift" panose="020B0502040204020203" pitchFamily="34" charset="0"/>
              </a:rPr>
              <a:t>ebXML</a:t>
            </a:r>
            <a:r>
              <a:rPr lang="en-US" sz="2000" dirty="0">
                <a:solidFill>
                  <a:schemeClr val="bg1"/>
                </a:solidFill>
                <a:latin typeface="Bahnschrift" panose="020B0502040204020203" pitchFamily="34" charset="0"/>
              </a:rPr>
              <a:t>, </a:t>
            </a:r>
            <a:r>
              <a:rPr lang="en-US" sz="2000" dirty="0" err="1">
                <a:solidFill>
                  <a:schemeClr val="bg1"/>
                </a:solidFill>
                <a:latin typeface="Bahnschrift" panose="020B0502040204020203" pitchFamily="34" charset="0"/>
              </a:rPr>
              <a:t>RosettaNet</a:t>
            </a:r>
            <a:r>
              <a:rPr lang="en-US" sz="2000" dirty="0">
                <a:solidFill>
                  <a:schemeClr val="bg1"/>
                </a:solidFill>
                <a:latin typeface="Bahnschrift" panose="020B0502040204020203" pitchFamily="34" charset="0"/>
              </a:rPr>
              <a:t>, SCOR</a:t>
            </a:r>
            <a:endParaRPr lang="en-US" sz="1100" dirty="0">
              <a:solidFill>
                <a:schemeClr val="bg1"/>
              </a:solidFill>
              <a:latin typeface="Bahnschrift" panose="020B0502040204020203" pitchFamily="34" charset="0"/>
            </a:endParaRPr>
          </a:p>
        </p:txBody>
      </p:sp>
      <p:sp>
        <p:nvSpPr>
          <p:cNvPr id="19" name="ZoneTexte 18">
            <a:extLst>
              <a:ext uri="{FF2B5EF4-FFF2-40B4-BE49-F238E27FC236}">
                <a16:creationId xmlns:a16="http://schemas.microsoft.com/office/drawing/2014/main" id="{95A4C54E-A767-98C5-49CB-75C3E41B50C6}"/>
              </a:ext>
            </a:extLst>
          </p:cNvPr>
          <p:cNvSpPr txBox="1"/>
          <p:nvPr/>
        </p:nvSpPr>
        <p:spPr>
          <a:xfrm rot="16200000">
            <a:off x="10964174" y="1794295"/>
            <a:ext cx="1042273" cy="215444"/>
          </a:xfrm>
          <a:prstGeom prst="rect">
            <a:avLst/>
          </a:prstGeom>
          <a:noFill/>
        </p:spPr>
        <p:txBody>
          <a:bodyPr wrap="none" rtlCol="0">
            <a:spAutoFit/>
          </a:bodyPr>
          <a:lstStyle/>
          <a:p>
            <a:r>
              <a:rPr lang="en-US" sz="800" dirty="0"/>
              <a:t>Source: </a:t>
            </a:r>
            <a:r>
              <a:rPr lang="en-US" sz="800" dirty="0" err="1"/>
              <a:t>PimCORE</a:t>
            </a:r>
            <a:endParaRPr lang="en-US" sz="800" dirty="0"/>
          </a:p>
        </p:txBody>
      </p:sp>
    </p:spTree>
    <p:extLst>
      <p:ext uri="{BB962C8B-B14F-4D97-AF65-F5344CB8AC3E}">
        <p14:creationId xmlns:p14="http://schemas.microsoft.com/office/powerpoint/2010/main" val="52791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74B62-0CD9-874A-4EF4-C00ED60AB9CF}"/>
              </a:ext>
            </a:extLst>
          </p:cNvPr>
          <p:cNvSpPr>
            <a:spLocks noGrp="1"/>
          </p:cNvSpPr>
          <p:nvPr>
            <p:ph type="title"/>
          </p:nvPr>
        </p:nvSpPr>
        <p:spPr/>
        <p:txBody>
          <a:bodyPr/>
          <a:lstStyle/>
          <a:p>
            <a:r>
              <a:rPr lang="en-US" dirty="0">
                <a:solidFill>
                  <a:srgbClr val="C00000"/>
                </a:solidFill>
              </a:rPr>
              <a:t>Proposal</a:t>
            </a:r>
          </a:p>
        </p:txBody>
      </p:sp>
      <p:sp>
        <p:nvSpPr>
          <p:cNvPr id="3" name="Sous-titre 2">
            <a:extLst>
              <a:ext uri="{FF2B5EF4-FFF2-40B4-BE49-F238E27FC236}">
                <a16:creationId xmlns:a16="http://schemas.microsoft.com/office/drawing/2014/main" id="{87C0B96D-A600-1B44-F759-83F937D1AE43}"/>
              </a:ext>
            </a:extLst>
          </p:cNvPr>
          <p:cNvSpPr>
            <a:spLocks noGrp="1"/>
          </p:cNvSpPr>
          <p:nvPr>
            <p:ph type="subTitle" idx="1"/>
          </p:nvPr>
        </p:nvSpPr>
        <p:spPr>
          <a:xfrm>
            <a:off x="1871269" y="2203412"/>
            <a:ext cx="3830792" cy="2955184"/>
          </a:xfrm>
        </p:spPr>
        <p:txBody>
          <a:bodyPr/>
          <a:lstStyle/>
          <a:p>
            <a:pPr marL="152400" indent="0"/>
            <a:r>
              <a:rPr lang="en-US" sz="2000" dirty="0">
                <a:latin typeface="Bahnschrift" panose="020B0502040204020203" pitchFamily="34" charset="0"/>
              </a:rPr>
              <a:t>Discuss with standardization specialists on this. </a:t>
            </a:r>
          </a:p>
          <a:p>
            <a:pPr marL="152400" indent="0"/>
            <a:endParaRPr lang="en-US" sz="2000" dirty="0">
              <a:latin typeface="Bahnschrift" panose="020B0502040204020203" pitchFamily="34" charset="0"/>
            </a:endParaRPr>
          </a:p>
          <a:p>
            <a:pPr marL="152400" indent="0"/>
            <a:r>
              <a:rPr lang="en-US" sz="2000" dirty="0">
                <a:latin typeface="Bahnschrift" panose="020B0502040204020203" pitchFamily="34" charset="0"/>
              </a:rPr>
              <a:t>Run some inspiration sessions with e.g. ETIM, </a:t>
            </a:r>
            <a:r>
              <a:rPr lang="en-US" sz="2000" dirty="0" err="1">
                <a:latin typeface="Bahnschrift" panose="020B0502040204020203" pitchFamily="34" charset="0"/>
              </a:rPr>
              <a:t>BMECat</a:t>
            </a:r>
            <a:r>
              <a:rPr lang="en-US" sz="2000" dirty="0">
                <a:latin typeface="Bahnschrift" panose="020B0502040204020203" pitchFamily="34" charset="0"/>
              </a:rPr>
              <a:t>, GS1, ISO etc..</a:t>
            </a:r>
          </a:p>
          <a:p>
            <a:pPr marL="152400" indent="0"/>
            <a:endParaRPr lang="en-US" sz="1000" dirty="0"/>
          </a:p>
        </p:txBody>
      </p:sp>
      <p:sp>
        <p:nvSpPr>
          <p:cNvPr id="4" name="Sous-titre 3">
            <a:extLst>
              <a:ext uri="{FF2B5EF4-FFF2-40B4-BE49-F238E27FC236}">
                <a16:creationId xmlns:a16="http://schemas.microsoft.com/office/drawing/2014/main" id="{1E5C6BF3-7364-11E0-83A9-E574FEA43140}"/>
              </a:ext>
            </a:extLst>
          </p:cNvPr>
          <p:cNvSpPr>
            <a:spLocks noGrp="1"/>
          </p:cNvSpPr>
          <p:nvPr>
            <p:ph type="subTitle" idx="2"/>
          </p:nvPr>
        </p:nvSpPr>
        <p:spPr>
          <a:xfrm>
            <a:off x="6974927" y="2186158"/>
            <a:ext cx="3678696" cy="3636671"/>
          </a:xfrm>
        </p:spPr>
        <p:txBody>
          <a:bodyPr/>
          <a:lstStyle/>
          <a:p>
            <a:pPr marL="136525" lvl="1" indent="0" algn="l"/>
            <a:r>
              <a:rPr lang="en-US" sz="2000" dirty="0">
                <a:latin typeface="Bahnschrift" panose="020B0502040204020203" pitchFamily="34" charset="0"/>
              </a:rPr>
              <a:t>Learn and better grasp the do’s / don’ts in this area</a:t>
            </a:r>
          </a:p>
          <a:p>
            <a:pPr marL="136525" lvl="1" indent="0" algn="l"/>
            <a:endParaRPr lang="en-US" sz="2000" dirty="0">
              <a:latin typeface="Bahnschrift" panose="020B0502040204020203" pitchFamily="34" charset="0"/>
            </a:endParaRPr>
          </a:p>
          <a:p>
            <a:pPr marL="136525" lvl="1" indent="0" algn="l"/>
            <a:r>
              <a:rPr lang="en-US" sz="2000" dirty="0">
                <a:latin typeface="Bahnschrift" panose="020B0502040204020203" pitchFamily="34" charset="0"/>
              </a:rPr>
              <a:t>Check/Improve on our requirements </a:t>
            </a:r>
          </a:p>
          <a:p>
            <a:pPr marL="136525" lvl="1" indent="0" algn="l"/>
            <a:endParaRPr lang="en-US" sz="2000" dirty="0">
              <a:latin typeface="Bahnschrift" panose="020B0502040204020203" pitchFamily="34" charset="0"/>
            </a:endParaRPr>
          </a:p>
          <a:p>
            <a:pPr marL="136525" lvl="1" indent="0" algn="l"/>
            <a:r>
              <a:rPr lang="en-US" sz="2000" dirty="0">
                <a:latin typeface="Bahnschrift" panose="020B0502040204020203" pitchFamily="34" charset="0"/>
              </a:rPr>
              <a:t>Don’t reinvent the wheel if not necessary</a:t>
            </a:r>
          </a:p>
          <a:p>
            <a:pPr marL="136525" lvl="1" indent="0" algn="l"/>
            <a:endParaRPr lang="en-US" sz="2000" dirty="0">
              <a:latin typeface="Bahnschrift" panose="020B0502040204020203" pitchFamily="34" charset="0"/>
            </a:endParaRPr>
          </a:p>
          <a:p>
            <a:pPr marL="136525" lvl="1" indent="0" algn="l"/>
            <a:r>
              <a:rPr lang="en-US" sz="2000" dirty="0">
                <a:latin typeface="Bahnschrift" panose="020B0502040204020203" pitchFamily="34" charset="0"/>
              </a:rPr>
              <a:t>Avoid running down dead-end roads</a:t>
            </a:r>
          </a:p>
        </p:txBody>
      </p:sp>
      <p:sp>
        <p:nvSpPr>
          <p:cNvPr id="6" name="Sous-titre 5">
            <a:extLst>
              <a:ext uri="{FF2B5EF4-FFF2-40B4-BE49-F238E27FC236}">
                <a16:creationId xmlns:a16="http://schemas.microsoft.com/office/drawing/2014/main" id="{836572DB-55D9-C959-941D-A83FA449A45A}"/>
              </a:ext>
            </a:extLst>
          </p:cNvPr>
          <p:cNvSpPr>
            <a:spLocks noGrp="1"/>
          </p:cNvSpPr>
          <p:nvPr>
            <p:ph type="subTitle" idx="4"/>
          </p:nvPr>
        </p:nvSpPr>
        <p:spPr>
          <a:xfrm>
            <a:off x="1871269" y="1541448"/>
            <a:ext cx="2900400" cy="662000"/>
          </a:xfrm>
        </p:spPr>
        <p:txBody>
          <a:bodyPr/>
          <a:lstStyle/>
          <a:p>
            <a:r>
              <a:rPr lang="en-US" dirty="0"/>
              <a:t>Ask</a:t>
            </a:r>
          </a:p>
        </p:txBody>
      </p:sp>
      <p:sp>
        <p:nvSpPr>
          <p:cNvPr id="7" name="Sous-titre 6">
            <a:extLst>
              <a:ext uri="{FF2B5EF4-FFF2-40B4-BE49-F238E27FC236}">
                <a16:creationId xmlns:a16="http://schemas.microsoft.com/office/drawing/2014/main" id="{F9A08AD1-30B6-59CE-7954-BC7084204742}"/>
              </a:ext>
            </a:extLst>
          </p:cNvPr>
          <p:cNvSpPr>
            <a:spLocks noGrp="1"/>
          </p:cNvSpPr>
          <p:nvPr>
            <p:ph type="subTitle" idx="5"/>
          </p:nvPr>
        </p:nvSpPr>
        <p:spPr>
          <a:xfrm>
            <a:off x="6974931" y="1524195"/>
            <a:ext cx="2900400" cy="662000"/>
          </a:xfrm>
        </p:spPr>
        <p:txBody>
          <a:bodyPr/>
          <a:lstStyle/>
          <a:p>
            <a:r>
              <a:rPr lang="en-US" dirty="0"/>
              <a:t>&amp; Learn</a:t>
            </a:r>
          </a:p>
        </p:txBody>
      </p:sp>
    </p:spTree>
    <p:extLst>
      <p:ext uri="{BB962C8B-B14F-4D97-AF65-F5344CB8AC3E}">
        <p14:creationId xmlns:p14="http://schemas.microsoft.com/office/powerpoint/2010/main" val="1896958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29"/>
          <p:cNvSpPr txBox="1">
            <a:spLocks noGrp="1"/>
          </p:cNvSpPr>
          <p:nvPr>
            <p:ph type="title"/>
          </p:nvPr>
        </p:nvSpPr>
        <p:spPr>
          <a:xfrm>
            <a:off x="960000" y="719333"/>
            <a:ext cx="10272000" cy="763600"/>
          </a:xfrm>
          <a:prstGeom prst="rect">
            <a:avLst/>
          </a:prstGeom>
        </p:spPr>
        <p:txBody>
          <a:bodyPr spcFirstLastPara="1" wrap="square" lIns="121900" tIns="121900" rIns="121900" bIns="121900" anchor="t" anchorCtr="0">
            <a:noAutofit/>
          </a:bodyPr>
          <a:lstStyle/>
          <a:p>
            <a:r>
              <a:rPr lang="en" dirty="0">
                <a:solidFill>
                  <a:srgbClr val="C00000"/>
                </a:solidFill>
              </a:rPr>
              <a:t>Table</a:t>
            </a:r>
            <a:r>
              <a:rPr lang="en" dirty="0">
                <a:solidFill>
                  <a:schemeClr val="dk2"/>
                </a:solidFill>
              </a:rPr>
              <a:t> </a:t>
            </a:r>
            <a:r>
              <a:rPr lang="en" dirty="0"/>
              <a:t>of contents</a:t>
            </a:r>
            <a:endParaRPr dirty="0"/>
          </a:p>
        </p:txBody>
      </p:sp>
      <p:sp>
        <p:nvSpPr>
          <p:cNvPr id="787" name="Google Shape;787;p29"/>
          <p:cNvSpPr txBox="1">
            <a:spLocks noGrp="1"/>
          </p:cNvSpPr>
          <p:nvPr>
            <p:ph type="title" idx="2"/>
          </p:nvPr>
        </p:nvSpPr>
        <p:spPr>
          <a:xfrm>
            <a:off x="1163200" y="2153701"/>
            <a:ext cx="1432800" cy="763600"/>
          </a:xfrm>
          <a:prstGeom prst="rect">
            <a:avLst/>
          </a:prstGeom>
        </p:spPr>
        <p:txBody>
          <a:bodyPr spcFirstLastPara="1" wrap="square" lIns="121900" tIns="121900" rIns="121900" bIns="121900" anchor="b" anchorCtr="0">
            <a:noAutofit/>
          </a:bodyPr>
          <a:lstStyle/>
          <a:p>
            <a:r>
              <a:rPr lang="en" dirty="0">
                <a:solidFill>
                  <a:srgbClr val="C00000"/>
                </a:solidFill>
              </a:rPr>
              <a:t>01</a:t>
            </a:r>
            <a:endParaRPr dirty="0">
              <a:solidFill>
                <a:srgbClr val="C00000"/>
              </a:solidFill>
            </a:endParaRPr>
          </a:p>
        </p:txBody>
      </p:sp>
      <p:sp>
        <p:nvSpPr>
          <p:cNvPr id="788" name="Google Shape;788;p29"/>
          <p:cNvSpPr txBox="1">
            <a:spLocks noGrp="1"/>
          </p:cNvSpPr>
          <p:nvPr>
            <p:ph type="title" idx="3"/>
          </p:nvPr>
        </p:nvSpPr>
        <p:spPr>
          <a:xfrm>
            <a:off x="1163200" y="4268132"/>
            <a:ext cx="1432800" cy="763600"/>
          </a:xfrm>
          <a:prstGeom prst="rect">
            <a:avLst/>
          </a:prstGeom>
        </p:spPr>
        <p:txBody>
          <a:bodyPr spcFirstLastPara="1" wrap="square" lIns="121900" tIns="121900" rIns="121900" bIns="121900" anchor="b" anchorCtr="0">
            <a:noAutofit/>
          </a:bodyPr>
          <a:lstStyle/>
          <a:p>
            <a:r>
              <a:rPr lang="en">
                <a:solidFill>
                  <a:srgbClr val="C00000"/>
                </a:solidFill>
              </a:rPr>
              <a:t>04</a:t>
            </a:r>
            <a:endParaRPr>
              <a:solidFill>
                <a:srgbClr val="C00000"/>
              </a:solidFill>
            </a:endParaRPr>
          </a:p>
        </p:txBody>
      </p:sp>
      <p:sp>
        <p:nvSpPr>
          <p:cNvPr id="789" name="Google Shape;789;p29"/>
          <p:cNvSpPr txBox="1">
            <a:spLocks noGrp="1"/>
          </p:cNvSpPr>
          <p:nvPr>
            <p:ph type="title" idx="4"/>
          </p:nvPr>
        </p:nvSpPr>
        <p:spPr>
          <a:xfrm>
            <a:off x="4559000" y="2153701"/>
            <a:ext cx="1432800" cy="763600"/>
          </a:xfrm>
          <a:prstGeom prst="rect">
            <a:avLst/>
          </a:prstGeom>
        </p:spPr>
        <p:txBody>
          <a:bodyPr spcFirstLastPara="1" wrap="square" lIns="121900" tIns="121900" rIns="121900" bIns="121900" anchor="b" anchorCtr="0">
            <a:noAutofit/>
          </a:bodyPr>
          <a:lstStyle/>
          <a:p>
            <a:r>
              <a:rPr lang="en">
                <a:solidFill>
                  <a:srgbClr val="C00000"/>
                </a:solidFill>
              </a:rPr>
              <a:t>02</a:t>
            </a:r>
            <a:endParaRPr>
              <a:solidFill>
                <a:srgbClr val="C00000"/>
              </a:solidFill>
            </a:endParaRPr>
          </a:p>
        </p:txBody>
      </p:sp>
      <p:sp>
        <p:nvSpPr>
          <p:cNvPr id="790" name="Google Shape;790;p29"/>
          <p:cNvSpPr txBox="1">
            <a:spLocks noGrp="1"/>
          </p:cNvSpPr>
          <p:nvPr>
            <p:ph type="title" idx="5"/>
          </p:nvPr>
        </p:nvSpPr>
        <p:spPr>
          <a:xfrm>
            <a:off x="4559000" y="4268132"/>
            <a:ext cx="1432800" cy="763600"/>
          </a:xfrm>
          <a:prstGeom prst="rect">
            <a:avLst/>
          </a:prstGeom>
        </p:spPr>
        <p:txBody>
          <a:bodyPr spcFirstLastPara="1" wrap="square" lIns="121900" tIns="121900" rIns="121900" bIns="121900" anchor="b" anchorCtr="0">
            <a:noAutofit/>
          </a:bodyPr>
          <a:lstStyle/>
          <a:p>
            <a:r>
              <a:rPr lang="en">
                <a:solidFill>
                  <a:srgbClr val="C00000"/>
                </a:solidFill>
              </a:rPr>
              <a:t>05</a:t>
            </a:r>
            <a:endParaRPr>
              <a:solidFill>
                <a:srgbClr val="C00000"/>
              </a:solidFill>
            </a:endParaRPr>
          </a:p>
        </p:txBody>
      </p:sp>
      <p:sp>
        <p:nvSpPr>
          <p:cNvPr id="791" name="Google Shape;791;p29"/>
          <p:cNvSpPr txBox="1">
            <a:spLocks noGrp="1"/>
          </p:cNvSpPr>
          <p:nvPr>
            <p:ph type="title" idx="6"/>
          </p:nvPr>
        </p:nvSpPr>
        <p:spPr>
          <a:xfrm>
            <a:off x="7954800" y="2153701"/>
            <a:ext cx="1432800" cy="763600"/>
          </a:xfrm>
          <a:prstGeom prst="rect">
            <a:avLst/>
          </a:prstGeom>
        </p:spPr>
        <p:txBody>
          <a:bodyPr spcFirstLastPara="1" wrap="square" lIns="121900" tIns="121900" rIns="121900" bIns="121900" anchor="b" anchorCtr="0">
            <a:noAutofit/>
          </a:bodyPr>
          <a:lstStyle/>
          <a:p>
            <a:r>
              <a:rPr lang="en">
                <a:solidFill>
                  <a:srgbClr val="C00000"/>
                </a:solidFill>
              </a:rPr>
              <a:t>03</a:t>
            </a:r>
            <a:endParaRPr>
              <a:solidFill>
                <a:srgbClr val="C00000"/>
              </a:solidFill>
            </a:endParaRPr>
          </a:p>
        </p:txBody>
      </p:sp>
      <p:sp>
        <p:nvSpPr>
          <p:cNvPr id="792" name="Google Shape;792;p29"/>
          <p:cNvSpPr txBox="1">
            <a:spLocks noGrp="1"/>
          </p:cNvSpPr>
          <p:nvPr>
            <p:ph type="title" idx="7"/>
          </p:nvPr>
        </p:nvSpPr>
        <p:spPr>
          <a:xfrm>
            <a:off x="7954800" y="4268132"/>
            <a:ext cx="1432800" cy="763600"/>
          </a:xfrm>
          <a:prstGeom prst="rect">
            <a:avLst/>
          </a:prstGeom>
        </p:spPr>
        <p:txBody>
          <a:bodyPr spcFirstLastPara="1" wrap="square" lIns="121900" tIns="121900" rIns="121900" bIns="121900" anchor="b" anchorCtr="0">
            <a:noAutofit/>
          </a:bodyPr>
          <a:lstStyle/>
          <a:p>
            <a:r>
              <a:rPr lang="en">
                <a:solidFill>
                  <a:srgbClr val="C00000"/>
                </a:solidFill>
              </a:rPr>
              <a:t>06</a:t>
            </a:r>
            <a:endParaRPr>
              <a:solidFill>
                <a:srgbClr val="C00000"/>
              </a:solidFill>
            </a:endParaRPr>
          </a:p>
        </p:txBody>
      </p:sp>
      <p:sp>
        <p:nvSpPr>
          <p:cNvPr id="793" name="Google Shape;793;p29"/>
          <p:cNvSpPr txBox="1">
            <a:spLocks noGrp="1"/>
          </p:cNvSpPr>
          <p:nvPr>
            <p:ph type="subTitle" idx="1"/>
          </p:nvPr>
        </p:nvSpPr>
        <p:spPr>
          <a:xfrm>
            <a:off x="1163200" y="2917300"/>
            <a:ext cx="3074000" cy="841200"/>
          </a:xfrm>
          <a:prstGeom prst="rect">
            <a:avLst/>
          </a:prstGeom>
        </p:spPr>
        <p:txBody>
          <a:bodyPr spcFirstLastPara="1" wrap="square" lIns="121900" tIns="121900" rIns="121900" bIns="121900" anchor="t" anchorCtr="0">
            <a:noAutofit/>
          </a:bodyPr>
          <a:lstStyle/>
          <a:p>
            <a:pPr marL="0" indent="0"/>
            <a:r>
              <a:rPr lang="en" dirty="0"/>
              <a:t>Introduction	</a:t>
            </a:r>
            <a:endParaRPr dirty="0"/>
          </a:p>
        </p:txBody>
      </p:sp>
      <p:sp>
        <p:nvSpPr>
          <p:cNvPr id="794" name="Google Shape;794;p29"/>
          <p:cNvSpPr txBox="1">
            <a:spLocks noGrp="1"/>
          </p:cNvSpPr>
          <p:nvPr>
            <p:ph type="subTitle" idx="8"/>
          </p:nvPr>
        </p:nvSpPr>
        <p:spPr>
          <a:xfrm>
            <a:off x="4559000" y="2917300"/>
            <a:ext cx="3074000" cy="841200"/>
          </a:xfrm>
          <a:prstGeom prst="rect">
            <a:avLst/>
          </a:prstGeom>
        </p:spPr>
        <p:txBody>
          <a:bodyPr spcFirstLastPara="1" wrap="square" lIns="121900" tIns="121900" rIns="121900" bIns="121900" anchor="t" anchorCtr="0">
            <a:noAutofit/>
          </a:bodyPr>
          <a:lstStyle/>
          <a:p>
            <a:pPr marL="0" indent="0"/>
            <a:r>
              <a:rPr lang="en" dirty="0"/>
              <a:t>Objectives</a:t>
            </a:r>
            <a:endParaRPr dirty="0"/>
          </a:p>
        </p:txBody>
      </p:sp>
      <p:sp>
        <p:nvSpPr>
          <p:cNvPr id="795" name="Google Shape;795;p29"/>
          <p:cNvSpPr txBox="1">
            <a:spLocks noGrp="1"/>
          </p:cNvSpPr>
          <p:nvPr>
            <p:ph type="subTitle" idx="9"/>
          </p:nvPr>
        </p:nvSpPr>
        <p:spPr>
          <a:xfrm>
            <a:off x="7954800" y="2917300"/>
            <a:ext cx="3074000" cy="841200"/>
          </a:xfrm>
          <a:prstGeom prst="rect">
            <a:avLst/>
          </a:prstGeom>
        </p:spPr>
        <p:txBody>
          <a:bodyPr spcFirstLastPara="1" wrap="square" lIns="121900" tIns="121900" rIns="121900" bIns="121900" anchor="t" anchorCtr="0">
            <a:noAutofit/>
          </a:bodyPr>
          <a:lstStyle/>
          <a:p>
            <a:pPr marL="0" indent="0"/>
            <a:r>
              <a:rPr lang="en" dirty="0"/>
              <a:t>Meta</a:t>
            </a:r>
            <a:endParaRPr dirty="0"/>
          </a:p>
        </p:txBody>
      </p:sp>
      <p:sp>
        <p:nvSpPr>
          <p:cNvPr id="796" name="Google Shape;796;p29"/>
          <p:cNvSpPr txBox="1">
            <a:spLocks noGrp="1"/>
          </p:cNvSpPr>
          <p:nvPr>
            <p:ph type="subTitle" idx="13"/>
          </p:nvPr>
        </p:nvSpPr>
        <p:spPr>
          <a:xfrm>
            <a:off x="1163200" y="5031800"/>
            <a:ext cx="3074000" cy="841200"/>
          </a:xfrm>
          <a:prstGeom prst="rect">
            <a:avLst/>
          </a:prstGeom>
        </p:spPr>
        <p:txBody>
          <a:bodyPr spcFirstLastPara="1" wrap="square" lIns="121900" tIns="121900" rIns="121900" bIns="121900" anchor="t" anchorCtr="0">
            <a:noAutofit/>
          </a:bodyPr>
          <a:lstStyle/>
          <a:p>
            <a:pPr marL="0" indent="0"/>
            <a:r>
              <a:rPr lang="en" dirty="0"/>
              <a:t>Seat</a:t>
            </a:r>
            <a:endParaRPr dirty="0"/>
          </a:p>
        </p:txBody>
      </p:sp>
      <p:sp>
        <p:nvSpPr>
          <p:cNvPr id="797" name="Google Shape;797;p29"/>
          <p:cNvSpPr txBox="1">
            <a:spLocks noGrp="1"/>
          </p:cNvSpPr>
          <p:nvPr>
            <p:ph type="subTitle" idx="14"/>
          </p:nvPr>
        </p:nvSpPr>
        <p:spPr>
          <a:xfrm>
            <a:off x="4559000" y="5031800"/>
            <a:ext cx="3074000" cy="841200"/>
          </a:xfrm>
          <a:prstGeom prst="rect">
            <a:avLst/>
          </a:prstGeom>
        </p:spPr>
        <p:txBody>
          <a:bodyPr spcFirstLastPara="1" wrap="square" lIns="121900" tIns="121900" rIns="121900" bIns="121900" anchor="t" anchorCtr="0">
            <a:noAutofit/>
          </a:bodyPr>
          <a:lstStyle/>
          <a:p>
            <a:pPr marL="0" indent="0"/>
            <a:r>
              <a:rPr lang="fr-FR" dirty="0"/>
              <a:t>Outlook</a:t>
            </a:r>
            <a:endParaRPr dirty="0"/>
          </a:p>
        </p:txBody>
      </p:sp>
      <p:sp>
        <p:nvSpPr>
          <p:cNvPr id="798" name="Google Shape;798;p29"/>
          <p:cNvSpPr txBox="1">
            <a:spLocks noGrp="1"/>
          </p:cNvSpPr>
          <p:nvPr>
            <p:ph type="subTitle" idx="15"/>
          </p:nvPr>
        </p:nvSpPr>
        <p:spPr>
          <a:xfrm>
            <a:off x="7954800" y="5031800"/>
            <a:ext cx="3074000" cy="841200"/>
          </a:xfrm>
          <a:prstGeom prst="rect">
            <a:avLst/>
          </a:prstGeom>
        </p:spPr>
        <p:txBody>
          <a:bodyPr spcFirstLastPara="1" wrap="square" lIns="121900" tIns="121900" rIns="121900" bIns="121900" anchor="t" anchorCtr="0">
            <a:noAutofit/>
          </a:bodyPr>
          <a:lstStyle/>
          <a:p>
            <a:pPr marL="0" indent="0"/>
            <a:r>
              <a:rPr lang="en" dirty="0"/>
              <a:t>Proposal</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4F08FF05-E737-BA56-EEA5-3976E056AEAD}"/>
              </a:ext>
            </a:extLst>
          </p:cNvPr>
          <p:cNvSpPr>
            <a:spLocks noGrp="1"/>
          </p:cNvSpPr>
          <p:nvPr>
            <p:ph type="title"/>
          </p:nvPr>
        </p:nvSpPr>
        <p:spPr/>
        <p:txBody>
          <a:bodyPr/>
          <a:lstStyle/>
          <a:p>
            <a:r>
              <a:rPr lang="en-US" dirty="0">
                <a:solidFill>
                  <a:srgbClr val="C00000"/>
                </a:solidFill>
              </a:rPr>
              <a:t>Business Stories</a:t>
            </a:r>
          </a:p>
        </p:txBody>
      </p:sp>
      <p:graphicFrame>
        <p:nvGraphicFramePr>
          <p:cNvPr id="10" name="Tableau 9">
            <a:extLst>
              <a:ext uri="{FF2B5EF4-FFF2-40B4-BE49-F238E27FC236}">
                <a16:creationId xmlns:a16="http://schemas.microsoft.com/office/drawing/2014/main" id="{87FC4781-141B-7EDB-B5C3-EFFC73D9A5B9}"/>
              </a:ext>
            </a:extLst>
          </p:cNvPr>
          <p:cNvGraphicFramePr>
            <a:graphicFrameLocks noGrp="1"/>
          </p:cNvGraphicFramePr>
          <p:nvPr>
            <p:extLst>
              <p:ext uri="{D42A27DB-BD31-4B8C-83A1-F6EECF244321}">
                <p14:modId xmlns:p14="http://schemas.microsoft.com/office/powerpoint/2010/main" val="3785533247"/>
              </p:ext>
            </p:extLst>
          </p:nvPr>
        </p:nvGraphicFramePr>
        <p:xfrm>
          <a:off x="1039977" y="1551691"/>
          <a:ext cx="10308568" cy="4944420"/>
        </p:xfrm>
        <a:graphic>
          <a:graphicData uri="http://schemas.openxmlformats.org/drawingml/2006/table">
            <a:tbl>
              <a:tblPr/>
              <a:tblGrid>
                <a:gridCol w="1425904">
                  <a:extLst>
                    <a:ext uri="{9D8B030D-6E8A-4147-A177-3AD203B41FA5}">
                      <a16:colId xmlns:a16="http://schemas.microsoft.com/office/drawing/2014/main" val="1943302847"/>
                    </a:ext>
                  </a:extLst>
                </a:gridCol>
                <a:gridCol w="3530184">
                  <a:extLst>
                    <a:ext uri="{9D8B030D-6E8A-4147-A177-3AD203B41FA5}">
                      <a16:colId xmlns:a16="http://schemas.microsoft.com/office/drawing/2014/main" val="503608358"/>
                    </a:ext>
                  </a:extLst>
                </a:gridCol>
                <a:gridCol w="3507698">
                  <a:extLst>
                    <a:ext uri="{9D8B030D-6E8A-4147-A177-3AD203B41FA5}">
                      <a16:colId xmlns:a16="http://schemas.microsoft.com/office/drawing/2014/main" val="517278909"/>
                    </a:ext>
                  </a:extLst>
                </a:gridCol>
                <a:gridCol w="1844782">
                  <a:extLst>
                    <a:ext uri="{9D8B030D-6E8A-4147-A177-3AD203B41FA5}">
                      <a16:colId xmlns:a16="http://schemas.microsoft.com/office/drawing/2014/main" val="3543828855"/>
                    </a:ext>
                  </a:extLst>
                </a:gridCol>
              </a:tblGrid>
              <a:tr h="104535">
                <a:tc>
                  <a:txBody>
                    <a:bodyPr/>
                    <a:lstStyle/>
                    <a:p>
                      <a:pPr algn="l" fontAlgn="t"/>
                      <a:r>
                        <a:rPr lang="en-US" sz="1200" b="1" noProof="0" dirty="0">
                          <a:solidFill>
                            <a:srgbClr val="1A1A1A"/>
                          </a:solidFill>
                          <a:effectLst/>
                          <a:latin typeface="OpenSans" panose="020B0606030504020204" pitchFamily="34" charset="0"/>
                        </a:rPr>
                        <a:t>As an/a &lt;Role&gt;</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b="1" noProof="0" dirty="0">
                          <a:solidFill>
                            <a:srgbClr val="1A1A1A"/>
                          </a:solidFill>
                          <a:effectLst/>
                          <a:latin typeface="OpenSans" panose="020B0606030504020204" pitchFamily="34" charset="0"/>
                        </a:rPr>
                        <a:t>I want</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b="1" noProof="0">
                          <a:solidFill>
                            <a:srgbClr val="1A1A1A"/>
                          </a:solidFill>
                          <a:effectLst/>
                          <a:latin typeface="OpenSans" panose="020B0606030504020204" pitchFamily="34" charset="0"/>
                        </a:rPr>
                        <a:t>so that</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b="1" noProof="0" dirty="0">
                          <a:solidFill>
                            <a:srgbClr val="1A1A1A"/>
                          </a:solidFill>
                          <a:effectLst/>
                          <a:latin typeface="OpenSans" panose="020B0606030504020204" pitchFamily="34" charset="0"/>
                        </a:rPr>
                        <a:t>Theme</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1585030940"/>
                  </a:ext>
                </a:extLst>
              </a:tr>
              <a:tr h="579206">
                <a:tc>
                  <a:txBody>
                    <a:bodyPr/>
                    <a:lstStyle/>
                    <a:p>
                      <a:pPr algn="l" fontAlgn="t"/>
                      <a:r>
                        <a:rPr lang="en-US" sz="1050" noProof="0">
                          <a:solidFill>
                            <a:srgbClr val="1A1A1A"/>
                          </a:solidFill>
                          <a:effectLst/>
                          <a:latin typeface="OpenSans" panose="020B0606030504020204"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the latest up to date detailed product information available from my suppliers</a:t>
                      </a:r>
                    </a:p>
                    <a:p>
                      <a:pPr algn="l" fontAlgn="t"/>
                      <a:r>
                        <a:rPr lang="en-US" sz="1050" noProof="0" dirty="0">
                          <a:solidFill>
                            <a:srgbClr val="1A1A1A"/>
                          </a:solidFill>
                          <a:effectLst/>
                          <a:latin typeface="OpenSans" panose="020B0606030504020204" pitchFamily="34" charset="0"/>
                        </a:rPr>
                        <a:t>( shape / form / conditions / ... full list to be determined )</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a:solidFill>
                            <a:srgbClr val="1A1A1A"/>
                          </a:solidFill>
                          <a:effectLst/>
                          <a:latin typeface="OpenSans" panose="020B0606030504020204" pitchFamily="34" charset="0"/>
                        </a:rPr>
                        <a:t>I can propose the most relevant and accurate offers to my customers</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#UX #Inspiration #</a:t>
                      </a:r>
                      <a:r>
                        <a:rPr lang="en-US" sz="1050" noProof="0" dirty="0" err="1">
                          <a:solidFill>
                            <a:srgbClr val="1A1A1A"/>
                          </a:solidFill>
                          <a:effectLst/>
                          <a:latin typeface="OpenSans" panose="020B0606030504020204" pitchFamily="34" charset="0"/>
                        </a:rPr>
                        <a:t>Aquisition</a:t>
                      </a:r>
                      <a:endParaRPr lang="en-US" sz="1050" noProof="0" dirty="0">
                        <a:solidFill>
                          <a:srgbClr val="1A1A1A"/>
                        </a:solidFill>
                        <a:effectLst/>
                        <a:latin typeface="OpenSans" panose="020B0606030504020204" pitchFamily="34" charset="0"/>
                      </a:endParaRPr>
                    </a:p>
                    <a:p>
                      <a:pPr algn="l" fontAlgn="t"/>
                      <a:r>
                        <a:rPr lang="en-US" sz="1050" noProof="0" dirty="0">
                          <a:solidFill>
                            <a:srgbClr val="1A1A1A"/>
                          </a:solidFill>
                          <a:effectLst/>
                          <a:latin typeface="OpenSans" panose="020B0606030504020204" pitchFamily="34" charset="0"/>
                        </a:rPr>
                        <a:t>#Existing products</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4291638548"/>
                  </a:ext>
                </a:extLst>
              </a:tr>
              <a:tr h="85120">
                <a:tc>
                  <a:txBody>
                    <a:bodyPr/>
                    <a:lstStyle/>
                    <a:p>
                      <a:pPr algn="l" fontAlgn="t"/>
                      <a:r>
                        <a:rPr lang="en-US" sz="1050" noProof="0">
                          <a:solidFill>
                            <a:srgbClr val="1A1A1A"/>
                          </a:solidFill>
                          <a:effectLst/>
                          <a:latin typeface="OpenSans" panose="020B0606030504020204"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to propose the best shopping experience to my customers</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Customers can easily find detailed product information about each product, including specifications, features, and benefits. This can help anyone to make an informed purchasing decision.</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#UX #Availability &amp; Localization Of Information</a:t>
                      </a:r>
                    </a:p>
                    <a:p>
                      <a:pPr algn="l" fontAlgn="t"/>
                      <a:r>
                        <a:rPr lang="en-US" sz="1050" noProof="0" dirty="0">
                          <a:solidFill>
                            <a:srgbClr val="1A1A1A"/>
                          </a:solidFill>
                          <a:effectLst/>
                          <a:latin typeface="OpenSans" panose="020B0606030504020204" pitchFamily="34" charset="0"/>
                        </a:rPr>
                        <a:t>#Detailed</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1018616808"/>
                  </a:ext>
                </a:extLst>
              </a:tr>
              <a:tr h="420983">
                <a:tc>
                  <a:txBody>
                    <a:bodyPr/>
                    <a:lstStyle/>
                    <a:p>
                      <a:pPr algn="l" fontAlgn="t"/>
                      <a:r>
                        <a:rPr lang="en-US" sz="1050" noProof="0" dirty="0">
                          <a:solidFill>
                            <a:srgbClr val="1A1A1A"/>
                          </a:solidFill>
                          <a:effectLst/>
                          <a:latin typeface="OpenSans" panose="020B0606030504020204" pitchFamily="34" charset="0"/>
                        </a:rPr>
                        <a:t>Customer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to do easy multi criteria search based shopping. Text based search would be perfect</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a:solidFill>
                            <a:srgbClr val="1A1A1A"/>
                          </a:solidFill>
                          <a:effectLst/>
                          <a:latin typeface="OpenSans" panose="020B0606030504020204" pitchFamily="34" charset="0"/>
                        </a:rPr>
                        <a:t>I get the most relevant offers rapidly</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#UX #Full Text Search #AI Support #Adequate </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2450796140"/>
                  </a:ext>
                </a:extLst>
              </a:tr>
              <a:tr h="420983">
                <a:tc>
                  <a:txBody>
                    <a:bodyPr/>
                    <a:lstStyle/>
                    <a:p>
                      <a:pPr algn="l" fontAlgn="t"/>
                      <a:r>
                        <a:rPr lang="en-US" sz="1050" noProof="0">
                          <a:solidFill>
                            <a:srgbClr val="1A1A1A"/>
                          </a:solidFill>
                          <a:effectLst/>
                          <a:latin typeface="OpenSans" panose="020B0606030504020204"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Up to date information about product delivery for orders </a:t>
                      </a:r>
                      <a:r>
                        <a:rPr lang="en-US" sz="1050" noProof="0" dirty="0" err="1">
                          <a:solidFill>
                            <a:srgbClr val="1A1A1A"/>
                          </a:solidFill>
                          <a:effectLst/>
                          <a:latin typeface="OpenSans" panose="020B0606030504020204" pitchFamily="34" charset="0"/>
                        </a:rPr>
                        <a:t>i</a:t>
                      </a:r>
                      <a:r>
                        <a:rPr lang="en-US" sz="1050" noProof="0" dirty="0">
                          <a:solidFill>
                            <a:srgbClr val="1A1A1A"/>
                          </a:solidFill>
                          <a:effectLst/>
                          <a:latin typeface="OpenSans" panose="020B0606030504020204" pitchFamily="34" charset="0"/>
                        </a:rPr>
                        <a:t> placed with my supplier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I can react accordingly in case of issues with the delivery</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#Servicing #Repair #Aftersales </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3958268017"/>
                  </a:ext>
                </a:extLst>
              </a:tr>
              <a:tr h="579206">
                <a:tc>
                  <a:txBody>
                    <a:bodyPr/>
                    <a:lstStyle/>
                    <a:p>
                      <a:pPr algn="l" fontAlgn="t"/>
                      <a:r>
                        <a:rPr lang="en-US" sz="1050" noProof="0">
                          <a:solidFill>
                            <a:srgbClr val="1A1A1A"/>
                          </a:solidFill>
                          <a:effectLst/>
                          <a:latin typeface="OpenSans" panose="020B0606030504020204"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a:solidFill>
                            <a:srgbClr val="1A1A1A"/>
                          </a:solidFill>
                          <a:effectLst/>
                          <a:latin typeface="OpenSans" panose="020B0606030504020204" pitchFamily="34" charset="0"/>
                        </a:rPr>
                        <a:t>to be able to transparently exchange product configuration information with the supplier and vice versa</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a:solidFill>
                            <a:srgbClr val="1A1A1A"/>
                          </a:solidFill>
                          <a:effectLst/>
                          <a:latin typeface="OpenSans" panose="020B0606030504020204" pitchFamily="34" charset="0"/>
                        </a:rPr>
                        <a:t>to honor specific agreement / products as define in the mutual agreements</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#New products</a:t>
                      </a:r>
                    </a:p>
                    <a:p>
                      <a:pPr algn="l" fontAlgn="t"/>
                      <a:r>
                        <a:rPr lang="en-US" sz="1050" noProof="0" dirty="0">
                          <a:solidFill>
                            <a:srgbClr val="1A1A1A"/>
                          </a:solidFill>
                          <a:effectLst/>
                          <a:latin typeface="OpenSans" panose="020B0606030504020204" pitchFamily="34" charset="0"/>
                        </a:rPr>
                        <a:t>#Extensibility</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1717169683"/>
                  </a:ext>
                </a:extLst>
              </a:tr>
              <a:tr h="658318">
                <a:tc>
                  <a:txBody>
                    <a:bodyPr/>
                    <a:lstStyle/>
                    <a:p>
                      <a:pPr algn="l" fontAlgn="t"/>
                      <a:r>
                        <a:rPr lang="en-US" sz="1050" noProof="0">
                          <a:solidFill>
                            <a:srgbClr val="1A1A1A"/>
                          </a:solidFill>
                          <a:effectLst/>
                          <a:latin typeface="OpenSans" panose="020B0606030504020204"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a:solidFill>
                            <a:srgbClr val="1A1A1A"/>
                          </a:solidFill>
                          <a:effectLst/>
                          <a:latin typeface="OpenSans" panose="020B0606030504020204" pitchFamily="34" charset="0"/>
                        </a:rPr>
                        <a:t>to be in control of the information provided by a supplier catalog</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a:solidFill>
                            <a:srgbClr val="1A1A1A"/>
                          </a:solidFill>
                          <a:effectLst/>
                          <a:latin typeface="OpenSans" panose="020B0606030504020204" pitchFamily="34" charset="0"/>
                        </a:rPr>
                        <a:t>only the important / pertinent information is present for creating offers thus optimizing my ressource consumption</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#Extensibility</a:t>
                      </a:r>
                    </a:p>
                    <a:p>
                      <a:pPr algn="l" fontAlgn="t"/>
                      <a:r>
                        <a:rPr lang="en-US" sz="1050" noProof="0" dirty="0">
                          <a:solidFill>
                            <a:srgbClr val="1A1A1A"/>
                          </a:solidFill>
                          <a:effectLst/>
                          <a:latin typeface="OpenSans" panose="020B0606030504020204" pitchFamily="34" charset="0"/>
                        </a:rPr>
                        <a:t>#Optional/Mandatory</a:t>
                      </a:r>
                    </a:p>
                    <a:p>
                      <a:pPr algn="l" fontAlgn="t"/>
                      <a:r>
                        <a:rPr lang="en-US" sz="1050" noProof="0" dirty="0">
                          <a:solidFill>
                            <a:srgbClr val="1A1A1A"/>
                          </a:solidFill>
                          <a:effectLst/>
                          <a:latin typeface="OpenSans" panose="020B0606030504020204" pitchFamily="34" charset="0"/>
                        </a:rPr>
                        <a:t>#Schema repository / management</a:t>
                      </a:r>
                    </a:p>
                    <a:p>
                      <a:pPr algn="l" fontAlgn="t"/>
                      <a:r>
                        <a:rPr lang="en-US" sz="1050" noProof="0" dirty="0">
                          <a:solidFill>
                            <a:srgbClr val="1A1A1A"/>
                          </a:solidFill>
                          <a:effectLst/>
                          <a:latin typeface="OpenSans" panose="020B0606030504020204" pitchFamily="34" charset="0"/>
                        </a:rPr>
                        <a:t>#Lazy Loading</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2597221875"/>
                  </a:ext>
                </a:extLst>
              </a:tr>
              <a:tr h="579206">
                <a:tc>
                  <a:txBody>
                    <a:bodyPr/>
                    <a:lstStyle/>
                    <a:p>
                      <a:pPr algn="l" fontAlgn="t"/>
                      <a:r>
                        <a:rPr lang="en-US" sz="1050" noProof="0">
                          <a:solidFill>
                            <a:srgbClr val="1A1A1A"/>
                          </a:solidFill>
                          <a:effectLst/>
                          <a:latin typeface="OpenSans" panose="020B0606030504020204" pitchFamily="34" charset="0"/>
                        </a:rPr>
                        <a:t>Airline - Supplier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To be able / to provide the most up to date and complete product information to my retailers within a bilaterally scope ( but can be public as well ) </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a:solidFill>
                            <a:srgbClr val="1A1A1A"/>
                          </a:solidFill>
                          <a:effectLst/>
                          <a:latin typeface="OpenSans" panose="020B0606030504020204" pitchFamily="34" charset="0"/>
                        </a:rPr>
                        <a:t>the call rate for offers will be optimized and therefore the conversion rate shall increase</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050" noProof="0" dirty="0">
                          <a:solidFill>
                            <a:srgbClr val="1A1A1A"/>
                          </a:solidFill>
                          <a:effectLst/>
                          <a:latin typeface="OpenSans" panose="020B0606030504020204" pitchFamily="34" charset="0"/>
                        </a:rPr>
                        <a:t>#Traffic #Conversion #Rate of updates </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1075838682"/>
                  </a:ext>
                </a:extLst>
              </a:tr>
              <a:tr h="579206">
                <a:tc>
                  <a:txBody>
                    <a:bodyPr/>
                    <a:lstStyle/>
                    <a:p>
                      <a:pPr algn="l" fontAlgn="t"/>
                      <a:r>
                        <a:rPr lang="en-US" sz="1050" noProof="0" dirty="0">
                          <a:solidFill>
                            <a:srgbClr val="1A1A1A"/>
                          </a:solidFill>
                          <a:effectLst/>
                          <a:latin typeface="OpenSans" panose="020B0606030504020204" pitchFamily="34" charset="0"/>
                        </a:rPr>
                        <a:t>Seller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endParaRPr lang="en-US" sz="1050" noProof="0" dirty="0">
                        <a:solidFill>
                          <a:srgbClr val="1A1A1A"/>
                        </a:solidFill>
                        <a:effectLst/>
                        <a:latin typeface="OpenSans" panose="020B0606030504020204" pitchFamily="34" charset="0"/>
                      </a:endParaRP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endParaRPr lang="en-US" sz="1050" noProof="0">
                        <a:solidFill>
                          <a:srgbClr val="1A1A1A"/>
                        </a:solidFill>
                        <a:effectLst/>
                        <a:latin typeface="OpenSans" panose="020B0606030504020204" pitchFamily="34" charset="0"/>
                      </a:endParaRP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endParaRPr lang="en-US" sz="1050" noProof="0" dirty="0">
                        <a:solidFill>
                          <a:srgbClr val="1A1A1A"/>
                        </a:solidFill>
                        <a:effectLst/>
                        <a:latin typeface="OpenSans" panose="020B0606030504020204" pitchFamily="34" charset="0"/>
                      </a:endParaRP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883875857"/>
                  </a:ext>
                </a:extLst>
              </a:tr>
            </a:tbl>
          </a:graphicData>
        </a:graphic>
      </p:graphicFrame>
      <p:sp>
        <p:nvSpPr>
          <p:cNvPr id="11" name="Rectangle 1">
            <a:extLst>
              <a:ext uri="{FF2B5EF4-FFF2-40B4-BE49-F238E27FC236}">
                <a16:creationId xmlns:a16="http://schemas.microsoft.com/office/drawing/2014/main" id="{8D3CC1EB-B01B-8E49-EC73-EF0AFD34DB00}"/>
              </a:ext>
            </a:extLst>
          </p:cNvPr>
          <p:cNvSpPr>
            <a:spLocks noChangeArrowheads="1"/>
          </p:cNvSpPr>
          <p:nvPr/>
        </p:nvSpPr>
        <p:spPr bwMode="auto">
          <a:xfrm>
            <a:off x="-11135746" y="1352034"/>
            <a:ext cx="439296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New table</a:t>
            </a:r>
          </a:p>
        </p:txBody>
      </p:sp>
      <p:sp>
        <p:nvSpPr>
          <p:cNvPr id="15" name="ZoneTexte 14">
            <a:extLst>
              <a:ext uri="{FF2B5EF4-FFF2-40B4-BE49-F238E27FC236}">
                <a16:creationId xmlns:a16="http://schemas.microsoft.com/office/drawing/2014/main" id="{EC19DEB6-143D-EA90-4075-7EA967620BA9}"/>
              </a:ext>
            </a:extLst>
          </p:cNvPr>
          <p:cNvSpPr txBox="1"/>
          <p:nvPr/>
        </p:nvSpPr>
        <p:spPr>
          <a:xfrm>
            <a:off x="2710927" y="166744"/>
            <a:ext cx="5701048" cy="276999"/>
          </a:xfrm>
          <a:prstGeom prst="rect">
            <a:avLst/>
          </a:prstGeom>
          <a:noFill/>
        </p:spPr>
        <p:txBody>
          <a:bodyPr wrap="none" rtlCol="0">
            <a:spAutoFit/>
          </a:bodyPr>
          <a:lstStyle/>
          <a:p>
            <a:r>
              <a:rPr lang="en-US" sz="1200" dirty="0"/>
              <a:t>Requirement Interaction patterns </a:t>
            </a:r>
            <a:r>
              <a:rPr lang="en-US" sz="1200" dirty="0" err="1"/>
              <a:t>EventDriven</a:t>
            </a:r>
            <a:r>
              <a:rPr lang="en-US" sz="1200" dirty="0"/>
              <a:t> CDN as well as or P2P integration  </a:t>
            </a:r>
          </a:p>
        </p:txBody>
      </p:sp>
    </p:spTree>
    <p:extLst>
      <p:ext uri="{BB962C8B-B14F-4D97-AF65-F5344CB8AC3E}">
        <p14:creationId xmlns:p14="http://schemas.microsoft.com/office/powerpoint/2010/main" val="3191585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A8F93B-E285-A5FB-BB9A-D4687F8FA45D}"/>
              </a:ext>
            </a:extLst>
          </p:cNvPr>
          <p:cNvSpPr>
            <a:spLocks noGrp="1"/>
          </p:cNvSpPr>
          <p:nvPr>
            <p:ph type="title"/>
          </p:nvPr>
        </p:nvSpPr>
        <p:spPr/>
        <p:txBody>
          <a:bodyPr/>
          <a:lstStyle/>
          <a:p>
            <a:r>
              <a:rPr lang="en-US" dirty="0"/>
              <a:t>Thoughts</a:t>
            </a:r>
          </a:p>
        </p:txBody>
      </p:sp>
      <p:sp>
        <p:nvSpPr>
          <p:cNvPr id="3" name="Espace réservé du texte 2">
            <a:extLst>
              <a:ext uri="{FF2B5EF4-FFF2-40B4-BE49-F238E27FC236}">
                <a16:creationId xmlns:a16="http://schemas.microsoft.com/office/drawing/2014/main" id="{BAEBE7A5-96D0-1A47-0267-059203FB1E7F}"/>
              </a:ext>
            </a:extLst>
          </p:cNvPr>
          <p:cNvSpPr>
            <a:spLocks noGrp="1"/>
          </p:cNvSpPr>
          <p:nvPr>
            <p:ph type="body" idx="1"/>
          </p:nvPr>
        </p:nvSpPr>
        <p:spPr/>
        <p:txBody>
          <a:bodyPr/>
          <a:lstStyle/>
          <a:p>
            <a:r>
              <a:rPr lang="en-US" dirty="0"/>
              <a:t>Model as a requirement: Its not so much about hashing out all of the details and defining it but rather having a collective understanding of how that all would work based on a concrete example for all the req we may have.</a:t>
            </a:r>
          </a:p>
          <a:p>
            <a:endParaRPr lang="en-US" dirty="0"/>
          </a:p>
          <a:p>
            <a:r>
              <a:rPr lang="en-US" dirty="0"/>
              <a:t>In the end, the expected outcome is that we can communicate in a fully structured and defined semantics we could also take the stance such as putting all vendors into one room and then asking them to hash it out based on our basic ideas</a:t>
            </a:r>
          </a:p>
          <a:p>
            <a:pPr marL="203195" indent="0">
              <a:buNone/>
            </a:pPr>
            <a:r>
              <a:rPr lang="en-US" dirty="0"/>
              <a:t> </a:t>
            </a:r>
          </a:p>
          <a:p>
            <a:r>
              <a:rPr lang="en-US" dirty="0"/>
              <a:t>Add a core principle which is use available industry standards whenever possible. : reuse before buy before build</a:t>
            </a:r>
          </a:p>
          <a:p>
            <a:endParaRPr lang="en-US" dirty="0"/>
          </a:p>
          <a:p>
            <a:r>
              <a:rPr lang="en-US" dirty="0"/>
              <a:t>Use ATPCO as a distribution hub for product information ( registry at a minimum like a clearing house for </a:t>
            </a:r>
            <a:r>
              <a:rPr lang="en-US" dirty="0" err="1"/>
              <a:t>Srsia</a:t>
            </a:r>
            <a:r>
              <a:rPr lang="en-US" dirty="0"/>
              <a:t> agreements as well as others ) plus indirect distributing the supp catalogs/airline profiles notifications on changes </a:t>
            </a:r>
            <a:r>
              <a:rPr lang="en-US" dirty="0" err="1"/>
              <a:t>etc</a:t>
            </a:r>
            <a:r>
              <a:rPr lang="en-US" dirty="0"/>
              <a:t> … </a:t>
            </a:r>
          </a:p>
          <a:p>
            <a:pPr lvl="1"/>
            <a:r>
              <a:rPr lang="en-US" dirty="0"/>
              <a:t>Avoid the spaghetti integration/call graphs  for PC management purposes</a:t>
            </a:r>
          </a:p>
          <a:p>
            <a:pPr lvl="1"/>
            <a:r>
              <a:rPr lang="en-US" dirty="0"/>
              <a:t>ATPCO is perceived as a competitor to the others like AMD/SF/SAP/IBS/</a:t>
            </a:r>
            <a:r>
              <a:rPr lang="en-US" dirty="0" err="1"/>
              <a:t>etc</a:t>
            </a:r>
            <a:r>
              <a:rPr lang="en-US" dirty="0"/>
              <a:t> … if repositioned then we do not have the same discussions anymore ( and they can fully play their role ) – they will not make their money on the catalog but the distribution of the catalogs and manage the registry. ( they could </a:t>
            </a:r>
            <a:r>
              <a:rPr lang="en-US" dirty="0" err="1"/>
              <a:t>lso</a:t>
            </a:r>
            <a:r>
              <a:rPr lang="en-US"/>
              <a:t> </a:t>
            </a:r>
            <a:endParaRPr lang="en-US" dirty="0"/>
          </a:p>
          <a:p>
            <a:endParaRPr lang="en-US" dirty="0"/>
          </a:p>
          <a:p>
            <a:r>
              <a:rPr lang="en-US" dirty="0"/>
              <a:t>Also </a:t>
            </a:r>
            <a:r>
              <a:rPr lang="en-US" b="1" dirty="0"/>
              <a:t>keep the possibility of P2P integration … </a:t>
            </a:r>
          </a:p>
          <a:p>
            <a:endParaRPr lang="en-US" b="1" dirty="0"/>
          </a:p>
          <a:p>
            <a:pPr marL="203195" indent="0">
              <a:buNone/>
            </a:pPr>
            <a:endParaRPr lang="en-US" b="1" dirty="0"/>
          </a:p>
          <a:p>
            <a:pPr marL="203195" indent="0">
              <a:buNone/>
            </a:pPr>
            <a:endParaRPr lang="en-US" b="1" dirty="0"/>
          </a:p>
          <a:p>
            <a:endParaRPr lang="en-US" dirty="0"/>
          </a:p>
        </p:txBody>
      </p:sp>
    </p:spTree>
    <p:extLst>
      <p:ext uri="{BB962C8B-B14F-4D97-AF65-F5344CB8AC3E}">
        <p14:creationId xmlns:p14="http://schemas.microsoft.com/office/powerpoint/2010/main" val="385135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EB640-E286-1335-6D0B-647AF7172524}"/>
              </a:ext>
            </a:extLst>
          </p:cNvPr>
          <p:cNvSpPr>
            <a:spLocks noGrp="1"/>
          </p:cNvSpPr>
          <p:nvPr>
            <p:ph type="title"/>
          </p:nvPr>
        </p:nvSpPr>
        <p:spPr/>
        <p:txBody>
          <a:bodyPr/>
          <a:lstStyle/>
          <a:p>
            <a:r>
              <a:rPr lang="en-US" dirty="0">
                <a:solidFill>
                  <a:srgbClr val="C00000"/>
                </a:solidFill>
              </a:rPr>
              <a:t>Introduction</a:t>
            </a:r>
          </a:p>
        </p:txBody>
      </p:sp>
      <p:sp>
        <p:nvSpPr>
          <p:cNvPr id="3" name="Espace réservé du texte 2">
            <a:extLst>
              <a:ext uri="{FF2B5EF4-FFF2-40B4-BE49-F238E27FC236}">
                <a16:creationId xmlns:a16="http://schemas.microsoft.com/office/drawing/2014/main" id="{5B66CB5F-882D-3E8F-F202-BDBCF7D33C63}"/>
              </a:ext>
            </a:extLst>
          </p:cNvPr>
          <p:cNvSpPr>
            <a:spLocks noGrp="1"/>
          </p:cNvSpPr>
          <p:nvPr>
            <p:ph type="body" idx="1"/>
          </p:nvPr>
        </p:nvSpPr>
        <p:spPr>
          <a:xfrm>
            <a:off x="915755" y="1615096"/>
            <a:ext cx="4039703" cy="4181020"/>
          </a:xfrm>
        </p:spPr>
        <p:txBody>
          <a:bodyPr/>
          <a:lstStyle/>
          <a:p>
            <a:pPr marL="203195" indent="0">
              <a:buNone/>
            </a:pPr>
            <a:endParaRPr lang="en-US" sz="2000" dirty="0">
              <a:latin typeface="Bahnschrift" panose="020B0502040204020203" pitchFamily="34" charset="0"/>
            </a:endParaRPr>
          </a:p>
          <a:p>
            <a:r>
              <a:rPr lang="en-US" sz="2000" dirty="0">
                <a:latin typeface="Bahnschrift" panose="020B0502040204020203" pitchFamily="34" charset="0"/>
              </a:rPr>
              <a:t>The airline industry is shifting to a modern retailing environment and setup which entails fundamental changes in how we organize B2B relations in our industry and beyond.</a:t>
            </a:r>
          </a:p>
          <a:p>
            <a:pPr marL="203195" indent="0">
              <a:buNone/>
            </a:pPr>
            <a:r>
              <a:rPr lang="en-US" sz="2000" dirty="0">
                <a:latin typeface="Bahnschrift" panose="020B0502040204020203" pitchFamily="34" charset="0"/>
              </a:rPr>
              <a:t> </a:t>
            </a:r>
          </a:p>
          <a:p>
            <a:pPr marL="203195" indent="0">
              <a:buNone/>
            </a:pPr>
            <a:endParaRPr lang="en-US" sz="2000" dirty="0">
              <a:latin typeface="Bahnschrift" panose="020B0502040204020203" pitchFamily="34" charset="0"/>
            </a:endParaRPr>
          </a:p>
        </p:txBody>
      </p:sp>
      <p:sp>
        <p:nvSpPr>
          <p:cNvPr id="4" name="Espace réservé du texte 2">
            <a:extLst>
              <a:ext uri="{FF2B5EF4-FFF2-40B4-BE49-F238E27FC236}">
                <a16:creationId xmlns:a16="http://schemas.microsoft.com/office/drawing/2014/main" id="{7E9CC33D-1F7E-8B2A-4F0E-13B99AEA71B0}"/>
              </a:ext>
            </a:extLst>
          </p:cNvPr>
          <p:cNvSpPr txBox="1">
            <a:spLocks/>
          </p:cNvSpPr>
          <p:nvPr/>
        </p:nvSpPr>
        <p:spPr>
          <a:xfrm>
            <a:off x="5212451" y="1605263"/>
            <a:ext cx="6084813" cy="283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chemeClr val="dk2"/>
              </a:buClr>
              <a:buSzPts val="1200"/>
              <a:buFont typeface="DM Sans"/>
              <a:buChar char="●"/>
              <a:defRPr sz="1200" b="0" i="0" u="none" strike="noStrike" cap="none">
                <a:solidFill>
                  <a:srgbClr val="333333"/>
                </a:solidFill>
                <a:latin typeface="DM Sans"/>
                <a:ea typeface="DM Sans"/>
                <a:cs typeface="DM Sans"/>
                <a:sym typeface="DM Sans"/>
              </a:defRPr>
            </a:lvl1pPr>
            <a:lvl2pPr marL="1219170" marR="0" lvl="1" indent="-40639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2pPr>
            <a:lvl3pPr marL="1828754" marR="0" lvl="2" indent="-40639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3pPr>
            <a:lvl4pPr marL="2438339" marR="0" lvl="3" indent="-40639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4pPr>
            <a:lvl5pPr marL="3047924" marR="0" lvl="4" indent="-40639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5pPr>
            <a:lvl6pPr marL="3657509" marR="0" lvl="5" indent="-40639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6pPr>
            <a:lvl7pPr marL="4267093" marR="0" lvl="6" indent="-40639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7pPr>
            <a:lvl8pPr marL="4876678" marR="0" lvl="7" indent="-40639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8pPr>
            <a:lvl9pPr marL="5486263" marR="0" lvl="8" indent="-40639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9pPr>
          </a:lstStyle>
          <a:p>
            <a:pPr marL="203195" indent="0">
              <a:buFont typeface="DM Sans"/>
              <a:buNone/>
            </a:pPr>
            <a:endParaRPr lang="en-US" sz="2000" kern="0" dirty="0">
              <a:latin typeface="Bahnschrift" panose="020B0502040204020203" pitchFamily="34" charset="0"/>
            </a:endParaRPr>
          </a:p>
          <a:p>
            <a:r>
              <a:rPr lang="en-US" sz="2000" kern="0" dirty="0">
                <a:latin typeface="Bahnschrift" panose="020B0502040204020203" pitchFamily="34" charset="0"/>
              </a:rPr>
              <a:t>As Airlines we want to be able to share and consume, within a given framework, each others’ products in order to respond with the best possible offer to our customers</a:t>
            </a:r>
          </a:p>
          <a:p>
            <a:pPr marL="203195" indent="0">
              <a:buNone/>
            </a:pPr>
            <a:endParaRPr lang="en-US" sz="2000" kern="0" dirty="0">
              <a:latin typeface="Bahnschrift" panose="020B0502040204020203" pitchFamily="34" charset="0"/>
            </a:endParaRPr>
          </a:p>
          <a:p>
            <a:r>
              <a:rPr lang="en-US" sz="2000" kern="0" dirty="0">
                <a:latin typeface="Bahnschrift" panose="020B0502040204020203" pitchFamily="34" charset="0"/>
              </a:rPr>
              <a:t>As Airlines we want to be able to integrate content from suppliers outside of our industry transparently within our offers </a:t>
            </a:r>
          </a:p>
          <a:p>
            <a:pPr marL="203195" indent="0">
              <a:buFont typeface="DM Sans"/>
              <a:buNone/>
            </a:pPr>
            <a:endParaRPr lang="en-US" sz="2000" kern="0" dirty="0">
              <a:latin typeface="Bahnschrift" panose="020B0502040204020203" pitchFamily="34" charset="0"/>
            </a:endParaRPr>
          </a:p>
        </p:txBody>
      </p:sp>
    </p:spTree>
    <p:extLst>
      <p:ext uri="{BB962C8B-B14F-4D97-AF65-F5344CB8AC3E}">
        <p14:creationId xmlns:p14="http://schemas.microsoft.com/office/powerpoint/2010/main" val="324033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2BDACF-97DF-B67F-208F-94068A8067F5}"/>
              </a:ext>
            </a:extLst>
          </p:cNvPr>
          <p:cNvSpPr>
            <a:spLocks noGrp="1"/>
          </p:cNvSpPr>
          <p:nvPr>
            <p:ph type="title"/>
          </p:nvPr>
        </p:nvSpPr>
        <p:spPr>
          <a:xfrm>
            <a:off x="981265" y="783128"/>
            <a:ext cx="10272000" cy="763600"/>
          </a:xfrm>
        </p:spPr>
        <p:txBody>
          <a:bodyPr/>
          <a:lstStyle/>
          <a:p>
            <a:r>
              <a:rPr lang="en-US" sz="3200" dirty="0">
                <a:solidFill>
                  <a:srgbClr val="C00000"/>
                </a:solidFill>
                <a:latin typeface="DM Sans" pitchFamily="2" charset="77"/>
              </a:rPr>
              <a:t>Definitions</a:t>
            </a:r>
            <a:endParaRPr lang="en-US" sz="2800" dirty="0">
              <a:solidFill>
                <a:srgbClr val="C00000"/>
              </a:solidFill>
              <a:latin typeface="DM Sans" pitchFamily="2" charset="77"/>
            </a:endParaRPr>
          </a:p>
        </p:txBody>
      </p:sp>
      <p:sp>
        <p:nvSpPr>
          <p:cNvPr id="3" name="Sous-titre 2">
            <a:extLst>
              <a:ext uri="{FF2B5EF4-FFF2-40B4-BE49-F238E27FC236}">
                <a16:creationId xmlns:a16="http://schemas.microsoft.com/office/drawing/2014/main" id="{3AF35F3F-4ABB-FFB0-11CE-58DD57A22E01}"/>
              </a:ext>
            </a:extLst>
          </p:cNvPr>
          <p:cNvSpPr>
            <a:spLocks noGrp="1"/>
          </p:cNvSpPr>
          <p:nvPr>
            <p:ph type="subTitle" idx="1"/>
          </p:nvPr>
        </p:nvSpPr>
        <p:spPr>
          <a:xfrm>
            <a:off x="1200550" y="3827720"/>
            <a:ext cx="2900400" cy="2558903"/>
          </a:xfrm>
        </p:spPr>
        <p:txBody>
          <a:bodyPr/>
          <a:lstStyle/>
          <a:p>
            <a:pPr marL="133350" indent="0"/>
            <a:r>
              <a:rPr lang="en-US" sz="1600" b="0" i="0" dirty="0">
                <a:solidFill>
                  <a:srgbClr val="002060"/>
                </a:solidFill>
                <a:effectLst/>
                <a:latin typeface="Bahnschrift" panose="020B0502040204020203" pitchFamily="34" charset="0"/>
              </a:rPr>
              <a:t>Is a list of services or items (products) that might be offered by an airline. The depth of detail provided in the catalogue, depends on each individual airline’s requirements, and use cases.  </a:t>
            </a:r>
            <a:endParaRPr lang="en-US" sz="1000" dirty="0">
              <a:solidFill>
                <a:srgbClr val="002060"/>
              </a:solidFill>
              <a:latin typeface="Bahnschrift" panose="020B0502040204020203" pitchFamily="34" charset="0"/>
            </a:endParaRPr>
          </a:p>
        </p:txBody>
      </p:sp>
      <p:sp>
        <p:nvSpPr>
          <p:cNvPr id="4" name="Sous-titre 3">
            <a:extLst>
              <a:ext uri="{FF2B5EF4-FFF2-40B4-BE49-F238E27FC236}">
                <a16:creationId xmlns:a16="http://schemas.microsoft.com/office/drawing/2014/main" id="{2B708B91-B738-35B7-AAB6-B88F3306281A}"/>
              </a:ext>
            </a:extLst>
          </p:cNvPr>
          <p:cNvSpPr>
            <a:spLocks noGrp="1"/>
          </p:cNvSpPr>
          <p:nvPr>
            <p:ph type="subTitle" idx="2"/>
          </p:nvPr>
        </p:nvSpPr>
        <p:spPr>
          <a:xfrm>
            <a:off x="4596179" y="3827720"/>
            <a:ext cx="2900400" cy="2558903"/>
          </a:xfrm>
        </p:spPr>
        <p:txBody>
          <a:bodyPr/>
          <a:lstStyle/>
          <a:p>
            <a:pPr marL="152400" indent="0"/>
            <a:r>
              <a:rPr lang="en-US" sz="1600" b="0" i="0" dirty="0">
                <a:solidFill>
                  <a:srgbClr val="002060"/>
                </a:solidFill>
                <a:effectLst/>
                <a:latin typeface="Bahnschrift" panose="020B0502040204020203" pitchFamily="34" charset="0"/>
              </a:rPr>
              <a:t>Is a list of services or items (products) that a Supplier has chosen to make available for sale by the Airline Retailer. The content available in the catalogue, depends on the bilateral agreements (SRSIA and other partners).  </a:t>
            </a:r>
            <a:endParaRPr lang="en-US" sz="1000" dirty="0">
              <a:solidFill>
                <a:srgbClr val="002060"/>
              </a:solidFill>
              <a:latin typeface="Bahnschrift" panose="020B0502040204020203" pitchFamily="34" charset="0"/>
            </a:endParaRPr>
          </a:p>
        </p:txBody>
      </p:sp>
      <p:sp>
        <p:nvSpPr>
          <p:cNvPr id="5" name="Sous-titre 4">
            <a:extLst>
              <a:ext uri="{FF2B5EF4-FFF2-40B4-BE49-F238E27FC236}">
                <a16:creationId xmlns:a16="http://schemas.microsoft.com/office/drawing/2014/main" id="{B1161F71-EEFC-CEBF-3282-9716DD68C4A1}"/>
              </a:ext>
            </a:extLst>
          </p:cNvPr>
          <p:cNvSpPr>
            <a:spLocks noGrp="1"/>
          </p:cNvSpPr>
          <p:nvPr>
            <p:ph type="subTitle" idx="3"/>
          </p:nvPr>
        </p:nvSpPr>
        <p:spPr>
          <a:xfrm>
            <a:off x="7991816" y="3827720"/>
            <a:ext cx="2900400" cy="2558903"/>
          </a:xfrm>
        </p:spPr>
        <p:txBody>
          <a:bodyPr/>
          <a:lstStyle/>
          <a:p>
            <a:pPr marL="152400" indent="0"/>
            <a:r>
              <a:rPr lang="en-US" sz="1600" b="0" i="0" dirty="0">
                <a:solidFill>
                  <a:srgbClr val="002060"/>
                </a:solidFill>
                <a:effectLst/>
                <a:latin typeface="Bahnschrift" panose="020B0502040204020203" pitchFamily="34" charset="0"/>
              </a:rPr>
              <a:t>Is a list of Itineraries (origin, destination) an Airline, as a retailer, makes available to a Seller</a:t>
            </a:r>
          </a:p>
          <a:p>
            <a:endParaRPr lang="en-US" sz="1050" dirty="0">
              <a:solidFill>
                <a:srgbClr val="002060"/>
              </a:solidFill>
              <a:latin typeface="Bahnschrift" panose="020B0502040204020203" pitchFamily="34" charset="0"/>
            </a:endParaRPr>
          </a:p>
          <a:p>
            <a:r>
              <a:rPr lang="en-US" sz="1050" b="0" i="0" dirty="0">
                <a:solidFill>
                  <a:srgbClr val="002060"/>
                </a:solidFill>
                <a:effectLst/>
                <a:latin typeface="Bahnschrift" panose="020B0502040204020203" pitchFamily="34" charset="0"/>
              </a:rPr>
              <a:t> </a:t>
            </a:r>
            <a:endParaRPr lang="en-US" sz="1050" dirty="0">
              <a:solidFill>
                <a:srgbClr val="002060"/>
              </a:solidFill>
              <a:latin typeface="Bahnschrift" panose="020B0502040204020203" pitchFamily="34" charset="0"/>
            </a:endParaRPr>
          </a:p>
        </p:txBody>
      </p:sp>
      <p:sp>
        <p:nvSpPr>
          <p:cNvPr id="6" name="Sous-titre 5">
            <a:extLst>
              <a:ext uri="{FF2B5EF4-FFF2-40B4-BE49-F238E27FC236}">
                <a16:creationId xmlns:a16="http://schemas.microsoft.com/office/drawing/2014/main" id="{E7D6EF43-5EBB-EBFA-CC5C-0128042F8A4A}"/>
              </a:ext>
            </a:extLst>
          </p:cNvPr>
          <p:cNvSpPr>
            <a:spLocks noGrp="1"/>
          </p:cNvSpPr>
          <p:nvPr>
            <p:ph type="subTitle" idx="4"/>
          </p:nvPr>
        </p:nvSpPr>
        <p:spPr>
          <a:xfrm>
            <a:off x="1193461" y="3200261"/>
            <a:ext cx="2900400" cy="662000"/>
          </a:xfrm>
        </p:spPr>
        <p:txBody>
          <a:bodyPr/>
          <a:lstStyle/>
          <a:p>
            <a:r>
              <a:rPr lang="en-US" sz="2400" dirty="0">
                <a:latin typeface="Bahnschrift" panose="020B0502040204020203" pitchFamily="34" charset="0"/>
              </a:rPr>
              <a:t>Airline Catalog</a:t>
            </a:r>
          </a:p>
        </p:txBody>
      </p:sp>
      <p:sp>
        <p:nvSpPr>
          <p:cNvPr id="7" name="Sous-titre 6">
            <a:extLst>
              <a:ext uri="{FF2B5EF4-FFF2-40B4-BE49-F238E27FC236}">
                <a16:creationId xmlns:a16="http://schemas.microsoft.com/office/drawing/2014/main" id="{90592AF7-B792-8E79-91D9-9C61A5EAAE40}"/>
              </a:ext>
            </a:extLst>
          </p:cNvPr>
          <p:cNvSpPr>
            <a:spLocks noGrp="1"/>
          </p:cNvSpPr>
          <p:nvPr>
            <p:ph type="subTitle" idx="5"/>
          </p:nvPr>
        </p:nvSpPr>
        <p:spPr>
          <a:xfrm>
            <a:off x="4589094" y="3200261"/>
            <a:ext cx="2900400" cy="662000"/>
          </a:xfrm>
        </p:spPr>
        <p:txBody>
          <a:bodyPr/>
          <a:lstStyle/>
          <a:p>
            <a:r>
              <a:rPr lang="en-US" sz="2400" dirty="0">
                <a:latin typeface="Bahnschrift" panose="020B0502040204020203" pitchFamily="34" charset="0"/>
              </a:rPr>
              <a:t>Supplier Catalog</a:t>
            </a:r>
          </a:p>
        </p:txBody>
      </p:sp>
      <p:sp>
        <p:nvSpPr>
          <p:cNvPr id="8" name="Sous-titre 7">
            <a:extLst>
              <a:ext uri="{FF2B5EF4-FFF2-40B4-BE49-F238E27FC236}">
                <a16:creationId xmlns:a16="http://schemas.microsoft.com/office/drawing/2014/main" id="{A05823AC-5F83-6ADF-CD00-81484E76F4E1}"/>
              </a:ext>
            </a:extLst>
          </p:cNvPr>
          <p:cNvSpPr>
            <a:spLocks noGrp="1"/>
          </p:cNvSpPr>
          <p:nvPr>
            <p:ph type="subTitle" idx="6"/>
          </p:nvPr>
        </p:nvSpPr>
        <p:spPr>
          <a:xfrm>
            <a:off x="7963461" y="3171907"/>
            <a:ext cx="2900400" cy="662000"/>
          </a:xfrm>
        </p:spPr>
        <p:txBody>
          <a:bodyPr/>
          <a:lstStyle/>
          <a:p>
            <a:r>
              <a:rPr lang="en-US" sz="2400" dirty="0">
                <a:latin typeface="Bahnschrift" panose="020B0502040204020203" pitchFamily="34" charset="0"/>
              </a:rPr>
              <a:t>Airline Profile</a:t>
            </a:r>
          </a:p>
        </p:txBody>
      </p:sp>
      <p:sp>
        <p:nvSpPr>
          <p:cNvPr id="9" name="Espace réservé du texte 2">
            <a:extLst>
              <a:ext uri="{FF2B5EF4-FFF2-40B4-BE49-F238E27FC236}">
                <a16:creationId xmlns:a16="http://schemas.microsoft.com/office/drawing/2014/main" id="{C9AC7F4B-1723-0201-F3FD-B4A8448FDAE1}"/>
              </a:ext>
            </a:extLst>
          </p:cNvPr>
          <p:cNvSpPr txBox="1">
            <a:spLocks/>
          </p:cNvSpPr>
          <p:nvPr/>
        </p:nvSpPr>
        <p:spPr>
          <a:xfrm rot="16200000">
            <a:off x="10245827" y="2952443"/>
            <a:ext cx="3239662" cy="538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2133"/>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2133"/>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2133"/>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2133"/>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2133"/>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2133"/>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2133"/>
              </a:spcBef>
              <a:spcAft>
                <a:spcPts val="2133"/>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152400" indent="0"/>
            <a:r>
              <a:rPr lang="en-US" kern="0" dirty="0">
                <a:latin typeface="Bahnschrift" panose="020B0502040204020203" pitchFamily="34" charset="0"/>
              </a:rPr>
              <a:t>The Supplier Catalog as well as the Airline Profile are derivates of the Airline Catalog</a:t>
            </a:r>
          </a:p>
        </p:txBody>
      </p:sp>
      <p:sp>
        <p:nvSpPr>
          <p:cNvPr id="11" name="ZoneTexte 10">
            <a:extLst>
              <a:ext uri="{FF2B5EF4-FFF2-40B4-BE49-F238E27FC236}">
                <a16:creationId xmlns:a16="http://schemas.microsoft.com/office/drawing/2014/main" id="{B4E2AFA2-8DEF-25E7-22FF-648D768E99B3}"/>
              </a:ext>
            </a:extLst>
          </p:cNvPr>
          <p:cNvSpPr txBox="1"/>
          <p:nvPr/>
        </p:nvSpPr>
        <p:spPr>
          <a:xfrm>
            <a:off x="1084521" y="1579786"/>
            <a:ext cx="9810307" cy="738664"/>
          </a:xfrm>
          <a:prstGeom prst="rect">
            <a:avLst/>
          </a:prstGeom>
          <a:noFill/>
        </p:spPr>
        <p:txBody>
          <a:bodyPr wrap="square">
            <a:spAutoFit/>
          </a:bodyPr>
          <a:lstStyle/>
          <a:p>
            <a:pPr marL="203195" indent="0">
              <a:buNone/>
            </a:pPr>
            <a:r>
              <a:rPr lang="en-US" sz="2400" b="1" i="0" dirty="0">
                <a:effectLst/>
                <a:latin typeface="Bahnschrift" panose="020B0502040204020203" pitchFamily="34" charset="0"/>
              </a:rPr>
              <a:t>Product management</a:t>
            </a:r>
            <a:r>
              <a:rPr lang="en-US" sz="2400" b="0" i="0" dirty="0">
                <a:effectLst/>
                <a:latin typeface="Bahnschrift" panose="020B0502040204020203" pitchFamily="34" charset="0"/>
              </a:rPr>
              <a:t> </a:t>
            </a:r>
            <a:r>
              <a:rPr lang="en-US" sz="1800" b="0" i="0" dirty="0">
                <a:solidFill>
                  <a:srgbClr val="022A4C"/>
                </a:solidFill>
                <a:effectLst/>
                <a:latin typeface="Bahnschrift" panose="020B0502040204020203" pitchFamily="34" charset="0"/>
              </a:rPr>
              <a:t>is an organizational function that aims to maximize the value of a product by optimizing every step of the product lifecycle. </a:t>
            </a:r>
            <a:endParaRPr lang="en-US" sz="2000" dirty="0">
              <a:latin typeface="Bahnschrift" panose="020B0502040204020203" pitchFamily="34" charset="0"/>
            </a:endParaRPr>
          </a:p>
        </p:txBody>
      </p:sp>
      <p:sp>
        <p:nvSpPr>
          <p:cNvPr id="12" name="Flèche vers le bas 11">
            <a:extLst>
              <a:ext uri="{FF2B5EF4-FFF2-40B4-BE49-F238E27FC236}">
                <a16:creationId xmlns:a16="http://schemas.microsoft.com/office/drawing/2014/main" id="{9E3F9406-2486-BA81-116D-13A2EEBAECE3}"/>
              </a:ext>
            </a:extLst>
          </p:cNvPr>
          <p:cNvSpPr/>
          <p:nvPr/>
        </p:nvSpPr>
        <p:spPr>
          <a:xfrm>
            <a:off x="1460205" y="2551809"/>
            <a:ext cx="2254103" cy="6166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vers le bas 12">
            <a:extLst>
              <a:ext uri="{FF2B5EF4-FFF2-40B4-BE49-F238E27FC236}">
                <a16:creationId xmlns:a16="http://schemas.microsoft.com/office/drawing/2014/main" id="{EB5BB1F4-C13B-E3C7-2115-81CFDD493BDE}"/>
              </a:ext>
            </a:extLst>
          </p:cNvPr>
          <p:cNvSpPr/>
          <p:nvPr/>
        </p:nvSpPr>
        <p:spPr>
          <a:xfrm>
            <a:off x="4837814" y="2541177"/>
            <a:ext cx="2254103" cy="6166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èche vers le bas 13">
            <a:extLst>
              <a:ext uri="{FF2B5EF4-FFF2-40B4-BE49-F238E27FC236}">
                <a16:creationId xmlns:a16="http://schemas.microsoft.com/office/drawing/2014/main" id="{437D9D64-E0C3-A6EB-6A94-B5E496302331}"/>
              </a:ext>
            </a:extLst>
          </p:cNvPr>
          <p:cNvSpPr/>
          <p:nvPr/>
        </p:nvSpPr>
        <p:spPr>
          <a:xfrm>
            <a:off x="8013405" y="2541176"/>
            <a:ext cx="2254103" cy="6166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572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EB640-E286-1335-6D0B-647AF7172524}"/>
              </a:ext>
            </a:extLst>
          </p:cNvPr>
          <p:cNvSpPr>
            <a:spLocks noGrp="1"/>
          </p:cNvSpPr>
          <p:nvPr>
            <p:ph type="title"/>
          </p:nvPr>
        </p:nvSpPr>
        <p:spPr/>
        <p:txBody>
          <a:bodyPr/>
          <a:lstStyle/>
          <a:p>
            <a:r>
              <a:rPr lang="en-US" dirty="0">
                <a:solidFill>
                  <a:srgbClr val="C00000"/>
                </a:solidFill>
              </a:rPr>
              <a:t>Objectives</a:t>
            </a:r>
          </a:p>
        </p:txBody>
      </p:sp>
      <p:sp>
        <p:nvSpPr>
          <p:cNvPr id="3" name="Espace réservé du texte 2">
            <a:extLst>
              <a:ext uri="{FF2B5EF4-FFF2-40B4-BE49-F238E27FC236}">
                <a16:creationId xmlns:a16="http://schemas.microsoft.com/office/drawing/2014/main" id="{5B66CB5F-882D-3E8F-F202-BDBCF7D33C63}"/>
              </a:ext>
            </a:extLst>
          </p:cNvPr>
          <p:cNvSpPr>
            <a:spLocks noGrp="1"/>
          </p:cNvSpPr>
          <p:nvPr>
            <p:ph type="body" idx="1"/>
          </p:nvPr>
        </p:nvSpPr>
        <p:spPr>
          <a:xfrm>
            <a:off x="842961" y="1538176"/>
            <a:ext cx="10392108" cy="2899145"/>
          </a:xfrm>
        </p:spPr>
        <p:txBody>
          <a:bodyPr/>
          <a:lstStyle/>
          <a:p>
            <a:pPr marL="203195" indent="0">
              <a:buNone/>
            </a:pPr>
            <a:endParaRPr lang="en-US" sz="2000" dirty="0">
              <a:latin typeface="Bahnschrift" panose="020B0502040204020203" pitchFamily="34" charset="0"/>
            </a:endParaRPr>
          </a:p>
          <a:p>
            <a:pPr marL="203195" indent="0">
              <a:buNone/>
            </a:pPr>
            <a:r>
              <a:rPr lang="en-US" sz="2000" dirty="0">
                <a:latin typeface="Bahnschrift" panose="020B0502040204020203" pitchFamily="34" charset="0"/>
              </a:rPr>
              <a:t>Describe &amp; Specify product management-related Business Capabilities, Requirements and Principles within the scope of B2B product information interactions between airlines and their partners.</a:t>
            </a:r>
          </a:p>
          <a:p>
            <a:pPr marL="203195" indent="0">
              <a:buNone/>
            </a:pPr>
            <a:endParaRPr lang="en-US" sz="2000" dirty="0">
              <a:latin typeface="Bahnschrift" panose="020B0502040204020203" pitchFamily="34" charset="0"/>
            </a:endParaRPr>
          </a:p>
          <a:p>
            <a:pPr marL="203195" indent="0">
              <a:buNone/>
            </a:pPr>
            <a:endParaRPr lang="en-US" sz="2000" dirty="0">
              <a:latin typeface="Bahnschrift" panose="020B0502040204020203" pitchFamily="34" charset="0"/>
            </a:endParaRPr>
          </a:p>
          <a:p>
            <a:pPr marL="203195" indent="0">
              <a:buNone/>
            </a:pPr>
            <a:endParaRPr lang="en-US" sz="2000" dirty="0">
              <a:latin typeface="Bahnschrift" panose="020B0502040204020203" pitchFamily="34" charset="0"/>
            </a:endParaRPr>
          </a:p>
          <a:p>
            <a:pPr marL="203195" indent="0">
              <a:buNone/>
            </a:pPr>
            <a:r>
              <a:rPr lang="en-US" sz="2000" dirty="0">
                <a:latin typeface="Bahnschrift" panose="020B0502040204020203" pitchFamily="34" charset="0"/>
              </a:rPr>
              <a:t>Thus, enabling a standardized, unambiguous definition for product information and their exchange.</a:t>
            </a:r>
          </a:p>
          <a:p>
            <a:pPr marL="203195" indent="0">
              <a:buNone/>
            </a:pPr>
            <a:r>
              <a:rPr lang="en-US" sz="2000" dirty="0">
                <a:latin typeface="Bahnschrift" panose="020B0502040204020203" pitchFamily="34" charset="0"/>
              </a:rPr>
              <a:t> </a:t>
            </a:r>
          </a:p>
          <a:p>
            <a:pPr marL="203195" indent="0">
              <a:buNone/>
            </a:pPr>
            <a:endParaRPr lang="en-US" sz="2000" dirty="0">
              <a:latin typeface="Bahnschrift" panose="020B0502040204020203" pitchFamily="34" charset="0"/>
            </a:endParaRPr>
          </a:p>
        </p:txBody>
      </p:sp>
      <p:sp>
        <p:nvSpPr>
          <p:cNvPr id="13" name="ZoneTexte 12">
            <a:extLst>
              <a:ext uri="{FF2B5EF4-FFF2-40B4-BE49-F238E27FC236}">
                <a16:creationId xmlns:a16="http://schemas.microsoft.com/office/drawing/2014/main" id="{A78A3E78-AA80-6003-5AA7-B3AC939CC232}"/>
              </a:ext>
            </a:extLst>
          </p:cNvPr>
          <p:cNvSpPr txBox="1"/>
          <p:nvPr/>
        </p:nvSpPr>
        <p:spPr>
          <a:xfrm rot="16200000">
            <a:off x="39506" y="2273975"/>
            <a:ext cx="1396536" cy="584775"/>
          </a:xfrm>
          <a:prstGeom prst="rect">
            <a:avLst/>
          </a:prstGeom>
          <a:noFill/>
        </p:spPr>
        <p:txBody>
          <a:bodyPr wrap="none" rtlCol="0">
            <a:spAutoFit/>
          </a:bodyPr>
          <a:lstStyle/>
          <a:p>
            <a:r>
              <a:rPr lang="en-US" sz="3200" dirty="0">
                <a:solidFill>
                  <a:srgbClr val="C00000"/>
                </a:solidFill>
                <a:latin typeface="Bahnschrift" panose="020B0502040204020203" pitchFamily="34" charset="0"/>
              </a:rPr>
              <a:t>Output</a:t>
            </a:r>
            <a:endParaRPr lang="en-US" dirty="0">
              <a:solidFill>
                <a:srgbClr val="C00000"/>
              </a:solidFill>
            </a:endParaRPr>
          </a:p>
        </p:txBody>
      </p:sp>
      <p:sp>
        <p:nvSpPr>
          <p:cNvPr id="14" name="ZoneTexte 13">
            <a:extLst>
              <a:ext uri="{FF2B5EF4-FFF2-40B4-BE49-F238E27FC236}">
                <a16:creationId xmlns:a16="http://schemas.microsoft.com/office/drawing/2014/main" id="{DCAE4513-EBB0-994C-CE6E-1491BB3FCBB2}"/>
              </a:ext>
            </a:extLst>
          </p:cNvPr>
          <p:cNvSpPr txBox="1"/>
          <p:nvPr/>
        </p:nvSpPr>
        <p:spPr>
          <a:xfrm rot="16200000">
            <a:off x="-154648" y="4304792"/>
            <a:ext cx="1811714" cy="584775"/>
          </a:xfrm>
          <a:prstGeom prst="rect">
            <a:avLst/>
          </a:prstGeom>
          <a:noFill/>
        </p:spPr>
        <p:txBody>
          <a:bodyPr wrap="none" rtlCol="0">
            <a:spAutoFit/>
          </a:bodyPr>
          <a:lstStyle/>
          <a:p>
            <a:r>
              <a:rPr lang="en-US" sz="3200" dirty="0">
                <a:solidFill>
                  <a:srgbClr val="C00000"/>
                </a:solidFill>
                <a:latin typeface="Bahnschrift" panose="020B0502040204020203" pitchFamily="34" charset="0"/>
              </a:rPr>
              <a:t>Outcome</a:t>
            </a:r>
            <a:endParaRPr lang="en-US" dirty="0">
              <a:solidFill>
                <a:srgbClr val="C00000"/>
              </a:solidFill>
            </a:endParaRPr>
          </a:p>
        </p:txBody>
      </p:sp>
    </p:spTree>
    <p:extLst>
      <p:ext uri="{BB962C8B-B14F-4D97-AF65-F5344CB8AC3E}">
        <p14:creationId xmlns:p14="http://schemas.microsoft.com/office/powerpoint/2010/main" val="170835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F81E64-BA71-B33C-5252-F1738AA329CB}"/>
              </a:ext>
            </a:extLst>
          </p:cNvPr>
          <p:cNvSpPr>
            <a:spLocks noGrp="1"/>
          </p:cNvSpPr>
          <p:nvPr>
            <p:ph type="title"/>
          </p:nvPr>
        </p:nvSpPr>
        <p:spPr/>
        <p:txBody>
          <a:bodyPr/>
          <a:lstStyle/>
          <a:p>
            <a:r>
              <a:rPr lang="en-US" dirty="0">
                <a:solidFill>
                  <a:srgbClr val="C00000"/>
                </a:solidFill>
              </a:rPr>
              <a:t>Interactions</a:t>
            </a:r>
          </a:p>
        </p:txBody>
      </p:sp>
      <p:pic>
        <p:nvPicPr>
          <p:cNvPr id="3" name="Image 2">
            <a:extLst>
              <a:ext uri="{FF2B5EF4-FFF2-40B4-BE49-F238E27FC236}">
                <a16:creationId xmlns:a16="http://schemas.microsoft.com/office/drawing/2014/main" id="{A8910615-AAAC-649C-3041-C22A3B82AB41}"/>
              </a:ext>
            </a:extLst>
          </p:cNvPr>
          <p:cNvPicPr>
            <a:picLocks noChangeAspect="1"/>
          </p:cNvPicPr>
          <p:nvPr/>
        </p:nvPicPr>
        <p:blipFill>
          <a:blip r:embed="rId2"/>
          <a:stretch>
            <a:fillRect/>
          </a:stretch>
        </p:blipFill>
        <p:spPr>
          <a:xfrm>
            <a:off x="991760" y="1200256"/>
            <a:ext cx="10854393" cy="5396578"/>
          </a:xfrm>
          <a:prstGeom prst="rect">
            <a:avLst/>
          </a:prstGeom>
        </p:spPr>
      </p:pic>
      <p:sp>
        <p:nvSpPr>
          <p:cNvPr id="4" name="ZoneTexte 3">
            <a:extLst>
              <a:ext uri="{FF2B5EF4-FFF2-40B4-BE49-F238E27FC236}">
                <a16:creationId xmlns:a16="http://schemas.microsoft.com/office/drawing/2014/main" id="{F5AA8E38-A679-E153-D71C-878D3BF11C57}"/>
              </a:ext>
            </a:extLst>
          </p:cNvPr>
          <p:cNvSpPr txBox="1"/>
          <p:nvPr/>
        </p:nvSpPr>
        <p:spPr>
          <a:xfrm rot="1301559">
            <a:off x="9830041" y="762822"/>
            <a:ext cx="2377903" cy="369332"/>
          </a:xfrm>
          <a:prstGeom prst="rect">
            <a:avLst/>
          </a:prstGeom>
          <a:noFill/>
        </p:spPr>
        <p:txBody>
          <a:bodyPr wrap="square" rtlCol="0">
            <a:spAutoFit/>
          </a:bodyPr>
          <a:lstStyle/>
          <a:p>
            <a:r>
              <a:rPr lang="en-US" dirty="0">
                <a:solidFill>
                  <a:srgbClr val="C00000"/>
                </a:solidFill>
                <a:latin typeface="Fira Code" panose="020B0809050000020004" pitchFamily="49" charset="0"/>
                <a:ea typeface="Fira Code" panose="020B0809050000020004" pitchFamily="49" charset="0"/>
              </a:rPr>
              <a:t>To be updated</a:t>
            </a:r>
          </a:p>
        </p:txBody>
      </p:sp>
      <p:sp>
        <p:nvSpPr>
          <p:cNvPr id="5" name="ZoneTexte 4">
            <a:extLst>
              <a:ext uri="{FF2B5EF4-FFF2-40B4-BE49-F238E27FC236}">
                <a16:creationId xmlns:a16="http://schemas.microsoft.com/office/drawing/2014/main" id="{DEB9B707-2EED-CA19-E8BC-8538FD91B4C7}"/>
              </a:ext>
            </a:extLst>
          </p:cNvPr>
          <p:cNvSpPr txBox="1"/>
          <p:nvPr/>
        </p:nvSpPr>
        <p:spPr>
          <a:xfrm>
            <a:off x="6627629" y="1715386"/>
            <a:ext cx="684803" cy="369332"/>
          </a:xfrm>
          <a:prstGeom prst="rect">
            <a:avLst/>
          </a:prstGeom>
          <a:noFill/>
        </p:spPr>
        <p:txBody>
          <a:bodyPr wrap="none" rtlCol="0">
            <a:spAutoFit/>
          </a:bodyPr>
          <a:lstStyle/>
          <a:p>
            <a:r>
              <a:rPr lang="en-US" dirty="0"/>
              <a:t>NDC</a:t>
            </a:r>
          </a:p>
        </p:txBody>
      </p:sp>
      <p:sp>
        <p:nvSpPr>
          <p:cNvPr id="6" name="ZoneTexte 5">
            <a:extLst>
              <a:ext uri="{FF2B5EF4-FFF2-40B4-BE49-F238E27FC236}">
                <a16:creationId xmlns:a16="http://schemas.microsoft.com/office/drawing/2014/main" id="{BDBEA99E-9BD0-ABBC-5965-464D32B37760}"/>
              </a:ext>
            </a:extLst>
          </p:cNvPr>
          <p:cNvSpPr txBox="1"/>
          <p:nvPr/>
        </p:nvSpPr>
        <p:spPr>
          <a:xfrm>
            <a:off x="6616996" y="4065181"/>
            <a:ext cx="684803" cy="369332"/>
          </a:xfrm>
          <a:prstGeom prst="rect">
            <a:avLst/>
          </a:prstGeom>
          <a:noFill/>
        </p:spPr>
        <p:txBody>
          <a:bodyPr wrap="none" rtlCol="0">
            <a:spAutoFit/>
          </a:bodyPr>
          <a:lstStyle/>
          <a:p>
            <a:r>
              <a:rPr lang="en-US" dirty="0"/>
              <a:t>NDC</a:t>
            </a:r>
          </a:p>
        </p:txBody>
      </p:sp>
      <p:sp>
        <p:nvSpPr>
          <p:cNvPr id="7" name="ZoneTexte 6">
            <a:extLst>
              <a:ext uri="{FF2B5EF4-FFF2-40B4-BE49-F238E27FC236}">
                <a16:creationId xmlns:a16="http://schemas.microsoft.com/office/drawing/2014/main" id="{AA08C766-B72D-50E2-6FFD-39C7402CC049}"/>
              </a:ext>
            </a:extLst>
          </p:cNvPr>
          <p:cNvSpPr txBox="1"/>
          <p:nvPr/>
        </p:nvSpPr>
        <p:spPr>
          <a:xfrm>
            <a:off x="9027042" y="3072809"/>
            <a:ext cx="684803" cy="369332"/>
          </a:xfrm>
          <a:prstGeom prst="rect">
            <a:avLst/>
          </a:prstGeom>
          <a:noFill/>
        </p:spPr>
        <p:txBody>
          <a:bodyPr wrap="none" rtlCol="0">
            <a:spAutoFit/>
          </a:bodyPr>
          <a:lstStyle/>
          <a:p>
            <a:r>
              <a:rPr lang="en-US" dirty="0"/>
              <a:t>NDC</a:t>
            </a:r>
          </a:p>
        </p:txBody>
      </p:sp>
    </p:spTree>
    <p:extLst>
      <p:ext uri="{BB962C8B-B14F-4D97-AF65-F5344CB8AC3E}">
        <p14:creationId xmlns:p14="http://schemas.microsoft.com/office/powerpoint/2010/main" val="2160217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C57807-CC61-B00A-CC3B-36038C34BCC2}"/>
              </a:ext>
            </a:extLst>
          </p:cNvPr>
          <p:cNvSpPr>
            <a:spLocks noGrp="1"/>
          </p:cNvSpPr>
          <p:nvPr>
            <p:ph type="title"/>
          </p:nvPr>
        </p:nvSpPr>
        <p:spPr/>
        <p:txBody>
          <a:bodyPr/>
          <a:lstStyle/>
          <a:p>
            <a:r>
              <a:rPr lang="en-US" dirty="0">
                <a:solidFill>
                  <a:srgbClr val="C00000"/>
                </a:solidFill>
              </a:rPr>
              <a:t>Intent: utterly incomplete list of user stories</a:t>
            </a:r>
          </a:p>
        </p:txBody>
      </p:sp>
      <p:graphicFrame>
        <p:nvGraphicFramePr>
          <p:cNvPr id="8" name="Tableau 7">
            <a:extLst>
              <a:ext uri="{FF2B5EF4-FFF2-40B4-BE49-F238E27FC236}">
                <a16:creationId xmlns:a16="http://schemas.microsoft.com/office/drawing/2014/main" id="{8274608F-18E7-3D09-C726-EE1BB097B530}"/>
              </a:ext>
            </a:extLst>
          </p:cNvPr>
          <p:cNvGraphicFramePr>
            <a:graphicFrameLocks noGrp="1"/>
          </p:cNvGraphicFramePr>
          <p:nvPr>
            <p:extLst>
              <p:ext uri="{D42A27DB-BD31-4B8C-83A1-F6EECF244321}">
                <p14:modId xmlns:p14="http://schemas.microsoft.com/office/powerpoint/2010/main" val="1849400955"/>
              </p:ext>
            </p:extLst>
          </p:nvPr>
        </p:nvGraphicFramePr>
        <p:xfrm>
          <a:off x="339967" y="1454638"/>
          <a:ext cx="11183816" cy="5146294"/>
        </p:xfrm>
        <a:graphic>
          <a:graphicData uri="http://schemas.openxmlformats.org/drawingml/2006/table">
            <a:tbl>
              <a:tblPr/>
              <a:tblGrid>
                <a:gridCol w="2795954">
                  <a:extLst>
                    <a:ext uri="{9D8B030D-6E8A-4147-A177-3AD203B41FA5}">
                      <a16:colId xmlns:a16="http://schemas.microsoft.com/office/drawing/2014/main" val="2968051241"/>
                    </a:ext>
                  </a:extLst>
                </a:gridCol>
                <a:gridCol w="2795954">
                  <a:extLst>
                    <a:ext uri="{9D8B030D-6E8A-4147-A177-3AD203B41FA5}">
                      <a16:colId xmlns:a16="http://schemas.microsoft.com/office/drawing/2014/main" val="2771569564"/>
                    </a:ext>
                  </a:extLst>
                </a:gridCol>
                <a:gridCol w="3376248">
                  <a:extLst>
                    <a:ext uri="{9D8B030D-6E8A-4147-A177-3AD203B41FA5}">
                      <a16:colId xmlns:a16="http://schemas.microsoft.com/office/drawing/2014/main" val="3547815822"/>
                    </a:ext>
                  </a:extLst>
                </a:gridCol>
                <a:gridCol w="2215660">
                  <a:extLst>
                    <a:ext uri="{9D8B030D-6E8A-4147-A177-3AD203B41FA5}">
                      <a16:colId xmlns:a16="http://schemas.microsoft.com/office/drawing/2014/main" val="4104650229"/>
                    </a:ext>
                  </a:extLst>
                </a:gridCol>
              </a:tblGrid>
              <a:tr h="104535">
                <a:tc>
                  <a:txBody>
                    <a:bodyPr/>
                    <a:lstStyle/>
                    <a:p>
                      <a:pPr algn="l" fontAlgn="t"/>
                      <a:r>
                        <a:rPr lang="en-US" sz="1200" noProof="0">
                          <a:solidFill>
                            <a:srgbClr val="1A1A1A"/>
                          </a:solidFill>
                          <a:effectLst/>
                          <a:latin typeface="Bahnschrift" panose="020B0502040204020203" pitchFamily="34" charset="0"/>
                        </a:rPr>
                        <a:t>As an/a &lt;Role&gt;</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I want</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so that</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Theme</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3149375828"/>
                  </a:ext>
                </a:extLst>
              </a:tr>
              <a:tr h="579206">
                <a:tc>
                  <a:txBody>
                    <a:bodyPr/>
                    <a:lstStyle/>
                    <a:p>
                      <a:pPr algn="l" fontAlgn="t"/>
                      <a:r>
                        <a:rPr lang="en-US" sz="1200" noProof="0">
                          <a:solidFill>
                            <a:srgbClr val="1A1A1A"/>
                          </a:solidFill>
                          <a:effectLst/>
                          <a:latin typeface="Bahnschrift" panose="020B0502040204020203"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the latest up to date detailed product information available from my suppliers</a:t>
                      </a:r>
                    </a:p>
                    <a:p>
                      <a:pPr algn="l" fontAlgn="t"/>
                      <a:r>
                        <a:rPr lang="en-US" sz="1200" noProof="0">
                          <a:solidFill>
                            <a:srgbClr val="1A1A1A"/>
                          </a:solidFill>
                          <a:effectLst/>
                          <a:latin typeface="Bahnschrift" panose="020B0502040204020203" pitchFamily="34" charset="0"/>
                        </a:rPr>
                        <a:t>( shape / form / conditions / ... full list to be determined )</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I can propose the most relevant and accurate offers to my customers and have my offer engine use the avaialble data without any restriction</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User Experience / Inspiration / Aquisition</a:t>
                      </a:r>
                    </a:p>
                    <a:p>
                      <a:pPr algn="l" fontAlgn="t"/>
                      <a:r>
                        <a:rPr lang="en-US" sz="1200" noProof="0">
                          <a:solidFill>
                            <a:srgbClr val="1A1A1A"/>
                          </a:solidFill>
                          <a:effectLst/>
                          <a:latin typeface="Bahnschrift" panose="020B0502040204020203" pitchFamily="34" charset="0"/>
                        </a:rPr>
                        <a:t>#existing products</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183976584"/>
                  </a:ext>
                </a:extLst>
              </a:tr>
              <a:tr h="152582">
                <a:tc>
                  <a:txBody>
                    <a:bodyPr/>
                    <a:lstStyle/>
                    <a:p>
                      <a:pPr algn="l" fontAlgn="t"/>
                      <a:r>
                        <a:rPr lang="en-US" sz="1200" noProof="0">
                          <a:solidFill>
                            <a:srgbClr val="1A1A1A"/>
                          </a:solidFill>
                          <a:effectLst/>
                          <a:latin typeface="Bahnschrift" panose="020B0502040204020203"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to propose the best shopping expirience to my customers</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Customers can easily find detailed product information about each product, including specifications, features, and benefits. This can help anyone to make an informed purchasing decision.</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endParaRPr lang="en-US" sz="1200" noProof="0">
                        <a:solidFill>
                          <a:srgbClr val="1A1A1A"/>
                        </a:solidFill>
                        <a:effectLst/>
                        <a:latin typeface="Bahnschrift" panose="020B0502040204020203" pitchFamily="34" charset="0"/>
                      </a:endParaRP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1942606377"/>
                  </a:ext>
                </a:extLst>
              </a:tr>
              <a:tr h="420983">
                <a:tc>
                  <a:txBody>
                    <a:bodyPr/>
                    <a:lstStyle/>
                    <a:p>
                      <a:pPr algn="l" fontAlgn="t"/>
                      <a:r>
                        <a:rPr lang="en-US" sz="1200" noProof="0">
                          <a:solidFill>
                            <a:srgbClr val="1A1A1A"/>
                          </a:solidFill>
                          <a:effectLst/>
                          <a:latin typeface="Bahnschrift" panose="020B0502040204020203" pitchFamily="34" charset="0"/>
                        </a:rPr>
                        <a:t>Customer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to do easy multi criteria search based shopping. Text based search would be perfect</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I get the most relevant offers rapidly</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endParaRPr lang="en-US" sz="1200" noProof="0">
                        <a:solidFill>
                          <a:srgbClr val="1A1A1A"/>
                        </a:solidFill>
                        <a:effectLst/>
                        <a:latin typeface="Bahnschrift" panose="020B0502040204020203" pitchFamily="34" charset="0"/>
                      </a:endParaRP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2401812357"/>
                  </a:ext>
                </a:extLst>
              </a:tr>
              <a:tr h="420983">
                <a:tc>
                  <a:txBody>
                    <a:bodyPr/>
                    <a:lstStyle/>
                    <a:p>
                      <a:pPr algn="l" fontAlgn="t"/>
                      <a:r>
                        <a:rPr lang="en-US" sz="1200" noProof="0">
                          <a:solidFill>
                            <a:srgbClr val="1A1A1A"/>
                          </a:solidFill>
                          <a:effectLst/>
                          <a:latin typeface="Bahnschrift" panose="020B0502040204020203"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dirty="0">
                          <a:solidFill>
                            <a:srgbClr val="1A1A1A"/>
                          </a:solidFill>
                          <a:effectLst/>
                          <a:latin typeface="Bahnschrift" panose="020B0502040204020203" pitchFamily="34" charset="0"/>
                        </a:rPr>
                        <a:t>up to date information about product delivery for orders </a:t>
                      </a:r>
                      <a:r>
                        <a:rPr lang="en-US" sz="1200" noProof="0" dirty="0" err="1">
                          <a:solidFill>
                            <a:srgbClr val="1A1A1A"/>
                          </a:solidFill>
                          <a:effectLst/>
                          <a:latin typeface="Bahnschrift" panose="020B0502040204020203" pitchFamily="34" charset="0"/>
                        </a:rPr>
                        <a:t>i</a:t>
                      </a:r>
                      <a:r>
                        <a:rPr lang="en-US" sz="1200" noProof="0" dirty="0">
                          <a:solidFill>
                            <a:srgbClr val="1A1A1A"/>
                          </a:solidFill>
                          <a:effectLst/>
                          <a:latin typeface="Bahnschrift" panose="020B0502040204020203" pitchFamily="34" charset="0"/>
                        </a:rPr>
                        <a:t> placed with my supplier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I can react accordingly in case of issues with the delivery</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endParaRPr lang="en-US" sz="1200" noProof="0">
                        <a:solidFill>
                          <a:srgbClr val="1A1A1A"/>
                        </a:solidFill>
                        <a:effectLst/>
                        <a:latin typeface="Bahnschrift" panose="020B0502040204020203" pitchFamily="34" charset="0"/>
                      </a:endParaRP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844620258"/>
                  </a:ext>
                </a:extLst>
              </a:tr>
              <a:tr h="579206">
                <a:tc>
                  <a:txBody>
                    <a:bodyPr/>
                    <a:lstStyle/>
                    <a:p>
                      <a:pPr algn="l" fontAlgn="t"/>
                      <a:r>
                        <a:rPr lang="en-US" sz="1200" noProof="0">
                          <a:solidFill>
                            <a:srgbClr val="1A1A1A"/>
                          </a:solidFill>
                          <a:effectLst/>
                          <a:latin typeface="Bahnschrift" panose="020B0502040204020203"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dirty="0">
                          <a:solidFill>
                            <a:srgbClr val="1A1A1A"/>
                          </a:solidFill>
                          <a:effectLst/>
                          <a:latin typeface="Bahnschrift" panose="020B0502040204020203" pitchFamily="34" charset="0"/>
                        </a:rPr>
                        <a:t>to be able to transparently exchange product configuration information with the supplier and vice versa</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dirty="0">
                          <a:solidFill>
                            <a:srgbClr val="1A1A1A"/>
                          </a:solidFill>
                          <a:effectLst/>
                          <a:latin typeface="Bahnschrift" panose="020B0502040204020203" pitchFamily="34" charset="0"/>
                        </a:rPr>
                        <a:t>to honor specific agreement / products as defined in the mutual agreements</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#new products</a:t>
                      </a:r>
                    </a:p>
                    <a:p>
                      <a:pPr algn="l" fontAlgn="t"/>
                      <a:r>
                        <a:rPr lang="en-US" sz="1200" noProof="0">
                          <a:solidFill>
                            <a:srgbClr val="1A1A1A"/>
                          </a:solidFill>
                          <a:effectLst/>
                          <a:latin typeface="Bahnschrift" panose="020B0502040204020203" pitchFamily="34" charset="0"/>
                        </a:rPr>
                        <a:t>#extensibility</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1452931283"/>
                  </a:ext>
                </a:extLst>
              </a:tr>
              <a:tr h="658318">
                <a:tc>
                  <a:txBody>
                    <a:bodyPr/>
                    <a:lstStyle/>
                    <a:p>
                      <a:pPr algn="l" fontAlgn="t"/>
                      <a:r>
                        <a:rPr lang="en-US" sz="1200" noProof="0">
                          <a:solidFill>
                            <a:srgbClr val="1A1A1A"/>
                          </a:solidFill>
                          <a:effectLst/>
                          <a:latin typeface="Bahnschrift" panose="020B0502040204020203" pitchFamily="34" charset="0"/>
                        </a:rPr>
                        <a:t>Airline - Retailer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to be in control of the information provided by a supplier catalog</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only the important / pertinent information is present for creating offers thus optimizing my ressource consumption</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#extensibility</a:t>
                      </a:r>
                    </a:p>
                    <a:p>
                      <a:pPr algn="l" fontAlgn="t"/>
                      <a:r>
                        <a:rPr lang="en-US" sz="1200" noProof="0">
                          <a:solidFill>
                            <a:srgbClr val="1A1A1A"/>
                          </a:solidFill>
                          <a:effectLst/>
                          <a:latin typeface="Bahnschrift" panose="020B0502040204020203" pitchFamily="34" charset="0"/>
                        </a:rPr>
                        <a:t>#optional/mandatory</a:t>
                      </a:r>
                    </a:p>
                    <a:p>
                      <a:pPr algn="l" fontAlgn="t"/>
                      <a:r>
                        <a:rPr lang="en-US" sz="1200" noProof="0">
                          <a:solidFill>
                            <a:srgbClr val="1A1A1A"/>
                          </a:solidFill>
                          <a:effectLst/>
                          <a:latin typeface="Bahnschrift" panose="020B0502040204020203" pitchFamily="34" charset="0"/>
                        </a:rPr>
                        <a:t>#schema repository / management</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2865585015"/>
                  </a:ext>
                </a:extLst>
              </a:tr>
              <a:tr h="579206">
                <a:tc>
                  <a:txBody>
                    <a:bodyPr/>
                    <a:lstStyle/>
                    <a:p>
                      <a:pPr algn="l" fontAlgn="t"/>
                      <a:r>
                        <a:rPr lang="en-US" sz="1200" noProof="0">
                          <a:solidFill>
                            <a:srgbClr val="1A1A1A"/>
                          </a:solidFill>
                          <a:effectLst/>
                          <a:latin typeface="Bahnschrift" panose="020B0502040204020203" pitchFamily="34" charset="0"/>
                        </a:rPr>
                        <a:t>Airline - Supplier</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to provide the most upto date and complete product information to my retailers within an bilaterally agreed scope</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a:solidFill>
                            <a:srgbClr val="1A1A1A"/>
                          </a:solidFill>
                          <a:effectLst/>
                          <a:latin typeface="Bahnschrift" panose="020B0502040204020203" pitchFamily="34" charset="0"/>
                        </a:rPr>
                        <a:t>the call rate for offers will be optimized and therefore the conversion rate shall increase</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tc>
                  <a:txBody>
                    <a:bodyPr/>
                    <a:lstStyle/>
                    <a:p>
                      <a:pPr algn="l" fontAlgn="t"/>
                      <a:r>
                        <a:rPr lang="en-US" sz="1200" noProof="0" dirty="0">
                          <a:solidFill>
                            <a:srgbClr val="1A1A1A"/>
                          </a:solidFill>
                          <a:effectLst/>
                          <a:latin typeface="Bahnschrift" panose="020B0502040204020203" pitchFamily="34" charset="0"/>
                        </a:rPr>
                        <a:t>#Traffic #Conversion</a:t>
                      </a:r>
                    </a:p>
                  </a:txBody>
                  <a:tcPr marL="25423" marR="25423" marT="12712" marB="12712">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tcPr>
                </a:tc>
                <a:extLst>
                  <a:ext uri="{0D108BD9-81ED-4DB2-BD59-A6C34878D82A}">
                    <a16:rowId xmlns:a16="http://schemas.microsoft.com/office/drawing/2014/main" val="3186156304"/>
                  </a:ext>
                </a:extLst>
              </a:tr>
            </a:tbl>
          </a:graphicData>
        </a:graphic>
      </p:graphicFrame>
      <p:sp>
        <p:nvSpPr>
          <p:cNvPr id="10" name="ZoneTexte 9">
            <a:extLst>
              <a:ext uri="{FF2B5EF4-FFF2-40B4-BE49-F238E27FC236}">
                <a16:creationId xmlns:a16="http://schemas.microsoft.com/office/drawing/2014/main" id="{5EE36840-69AD-67FE-545A-27311EB55116}"/>
              </a:ext>
            </a:extLst>
          </p:cNvPr>
          <p:cNvSpPr txBox="1"/>
          <p:nvPr/>
        </p:nvSpPr>
        <p:spPr>
          <a:xfrm rot="1301559">
            <a:off x="9721789" y="426392"/>
            <a:ext cx="2377903" cy="369332"/>
          </a:xfrm>
          <a:prstGeom prst="rect">
            <a:avLst/>
          </a:prstGeom>
          <a:noFill/>
        </p:spPr>
        <p:txBody>
          <a:bodyPr wrap="square" rtlCol="0">
            <a:spAutoFit/>
          </a:bodyPr>
          <a:lstStyle/>
          <a:p>
            <a:r>
              <a:rPr lang="en-US" dirty="0">
                <a:solidFill>
                  <a:srgbClr val="C00000"/>
                </a:solidFill>
                <a:latin typeface="Fira Code" panose="020B0809050000020004" pitchFamily="49" charset="0"/>
                <a:ea typeface="Fira Code" panose="020B0809050000020004" pitchFamily="49" charset="0"/>
              </a:rPr>
              <a:t>To be completed</a:t>
            </a:r>
          </a:p>
        </p:txBody>
      </p:sp>
    </p:spTree>
    <p:extLst>
      <p:ext uri="{BB962C8B-B14F-4D97-AF65-F5344CB8AC3E}">
        <p14:creationId xmlns:p14="http://schemas.microsoft.com/office/powerpoint/2010/main" val="396780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EB640-E286-1335-6D0B-647AF7172524}"/>
              </a:ext>
            </a:extLst>
          </p:cNvPr>
          <p:cNvSpPr>
            <a:spLocks noGrp="1"/>
          </p:cNvSpPr>
          <p:nvPr>
            <p:ph type="title"/>
          </p:nvPr>
        </p:nvSpPr>
        <p:spPr/>
        <p:txBody>
          <a:bodyPr/>
          <a:lstStyle/>
          <a:p>
            <a:r>
              <a:rPr lang="en-US" dirty="0">
                <a:solidFill>
                  <a:srgbClr val="C00000"/>
                </a:solidFill>
              </a:rPr>
              <a:t>Principles</a:t>
            </a:r>
          </a:p>
        </p:txBody>
      </p:sp>
      <p:sp>
        <p:nvSpPr>
          <p:cNvPr id="3" name="Espace réservé du texte 2">
            <a:extLst>
              <a:ext uri="{FF2B5EF4-FFF2-40B4-BE49-F238E27FC236}">
                <a16:creationId xmlns:a16="http://schemas.microsoft.com/office/drawing/2014/main" id="{5B66CB5F-882D-3E8F-F202-BDBCF7D33C63}"/>
              </a:ext>
            </a:extLst>
          </p:cNvPr>
          <p:cNvSpPr>
            <a:spLocks noGrp="1"/>
          </p:cNvSpPr>
          <p:nvPr>
            <p:ph type="body" idx="1"/>
          </p:nvPr>
        </p:nvSpPr>
        <p:spPr>
          <a:xfrm>
            <a:off x="857139" y="1427526"/>
            <a:ext cx="10455630" cy="4181020"/>
          </a:xfrm>
        </p:spPr>
        <p:txBody>
          <a:bodyPr/>
          <a:lstStyle/>
          <a:p>
            <a:pPr marL="203195" indent="0">
              <a:buNone/>
            </a:pPr>
            <a:endParaRPr lang="en-US" sz="2000" dirty="0">
              <a:latin typeface="Bahnschrift" panose="020B0502040204020203" pitchFamily="34" charset="0"/>
            </a:endParaRPr>
          </a:p>
          <a:p>
            <a:r>
              <a:rPr lang="en-US" sz="2000" dirty="0">
                <a:latin typeface="Bahnschrift" panose="020B0502040204020203" pitchFamily="34" charset="0"/>
              </a:rPr>
              <a:t>Specify &lt;&lt; Product Management &gt;&gt;  related Business Capabilities and Requirements and base Principles </a:t>
            </a:r>
          </a:p>
          <a:p>
            <a:endParaRPr lang="en-US" sz="2000" dirty="0">
              <a:latin typeface="Bahnschrift" panose="020B0502040204020203" pitchFamily="34" charset="0"/>
            </a:endParaRPr>
          </a:p>
          <a:p>
            <a:endParaRPr lang="en-US" sz="2000" dirty="0">
              <a:latin typeface="Bahnschrift" panose="020B0502040204020203" pitchFamily="34" charset="0"/>
            </a:endParaRPr>
          </a:p>
          <a:p>
            <a:pPr marL="203195" indent="0">
              <a:buNone/>
            </a:pPr>
            <a:r>
              <a:rPr lang="en-US" sz="2000" dirty="0">
                <a:latin typeface="Bahnschrift" panose="020B0502040204020203" pitchFamily="34" charset="0"/>
              </a:rPr>
              <a:t> </a:t>
            </a:r>
          </a:p>
          <a:p>
            <a:pPr marL="203195" indent="0">
              <a:buNone/>
            </a:pPr>
            <a:endParaRPr lang="en-US" sz="2000" dirty="0">
              <a:latin typeface="Bahnschrift" panose="020B0502040204020203" pitchFamily="34" charset="0"/>
            </a:endParaRPr>
          </a:p>
        </p:txBody>
      </p:sp>
      <p:sp>
        <p:nvSpPr>
          <p:cNvPr id="4" name="ZoneTexte 3">
            <a:extLst>
              <a:ext uri="{FF2B5EF4-FFF2-40B4-BE49-F238E27FC236}">
                <a16:creationId xmlns:a16="http://schemas.microsoft.com/office/drawing/2014/main" id="{0FA5E703-6D94-1494-7058-5F7F0A58B8AB}"/>
              </a:ext>
            </a:extLst>
          </p:cNvPr>
          <p:cNvSpPr txBox="1"/>
          <p:nvPr/>
        </p:nvSpPr>
        <p:spPr>
          <a:xfrm>
            <a:off x="3017715" y="2889081"/>
            <a:ext cx="5436172" cy="1569660"/>
          </a:xfrm>
          <a:prstGeom prst="rect">
            <a:avLst/>
          </a:prstGeom>
          <a:noFill/>
        </p:spPr>
        <p:txBody>
          <a:bodyPr wrap="square" rtlCol="0">
            <a:spAutoFit/>
          </a:bodyPr>
          <a:lstStyle/>
          <a:p>
            <a:r>
              <a:rPr lang="en-US" sz="2400" dirty="0">
                <a:solidFill>
                  <a:srgbClr val="C00000"/>
                </a:solidFill>
                <a:latin typeface="Fira Code" panose="020B0809050000020004" pitchFamily="49" charset="0"/>
                <a:ea typeface="Fira Code" panose="020B0809050000020004" pitchFamily="49" charset="0"/>
              </a:rPr>
              <a:t>List add here some Key Principles from the Principles documents / To be done</a:t>
            </a:r>
          </a:p>
        </p:txBody>
      </p:sp>
    </p:spTree>
    <p:extLst>
      <p:ext uri="{BB962C8B-B14F-4D97-AF65-F5344CB8AC3E}">
        <p14:creationId xmlns:p14="http://schemas.microsoft.com/office/powerpoint/2010/main" val="145322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678A46-8129-D803-479D-ED227AE13F81}"/>
              </a:ext>
            </a:extLst>
          </p:cNvPr>
          <p:cNvSpPr>
            <a:spLocks noGrp="1"/>
          </p:cNvSpPr>
          <p:nvPr>
            <p:ph type="title"/>
          </p:nvPr>
        </p:nvSpPr>
        <p:spPr>
          <a:xfrm>
            <a:off x="890989" y="5775295"/>
            <a:ext cx="10272000" cy="565121"/>
          </a:xfrm>
        </p:spPr>
        <p:txBody>
          <a:bodyPr/>
          <a:lstStyle/>
          <a:p>
            <a:r>
              <a:rPr lang="en-US" sz="2800" dirty="0"/>
              <a:t>Simplified Problem Statement</a:t>
            </a:r>
          </a:p>
        </p:txBody>
      </p:sp>
      <p:sp>
        <p:nvSpPr>
          <p:cNvPr id="3" name="ZoneTexte 2">
            <a:extLst>
              <a:ext uri="{FF2B5EF4-FFF2-40B4-BE49-F238E27FC236}">
                <a16:creationId xmlns:a16="http://schemas.microsoft.com/office/drawing/2014/main" id="{CB99AD11-99D5-34D0-6CF9-FBABA2FFE364}"/>
              </a:ext>
            </a:extLst>
          </p:cNvPr>
          <p:cNvSpPr txBox="1"/>
          <p:nvPr/>
        </p:nvSpPr>
        <p:spPr>
          <a:xfrm>
            <a:off x="327804" y="854015"/>
            <a:ext cx="1774845" cy="646331"/>
          </a:xfrm>
          <a:prstGeom prst="rect">
            <a:avLst/>
          </a:prstGeom>
          <a:noFill/>
        </p:spPr>
        <p:txBody>
          <a:bodyPr wrap="none" rtlCol="0">
            <a:spAutoFit/>
          </a:bodyPr>
          <a:lstStyle/>
          <a:p>
            <a:r>
              <a:rPr lang="en-US" b="1" dirty="0">
                <a:solidFill>
                  <a:srgbClr val="C00000"/>
                </a:solidFill>
                <a:latin typeface="DM Sans" pitchFamily="2" charset="77"/>
              </a:rPr>
              <a:t>Airline A</a:t>
            </a:r>
          </a:p>
          <a:p>
            <a:r>
              <a:rPr lang="en-US" dirty="0">
                <a:solidFill>
                  <a:srgbClr val="C00000"/>
                </a:solidFill>
                <a:latin typeface="DM Sans" pitchFamily="2" charset="77"/>
              </a:rPr>
              <a:t>Retailer(Buyer)</a:t>
            </a:r>
          </a:p>
        </p:txBody>
      </p:sp>
      <p:sp>
        <p:nvSpPr>
          <p:cNvPr id="4" name="ZoneTexte 3">
            <a:extLst>
              <a:ext uri="{FF2B5EF4-FFF2-40B4-BE49-F238E27FC236}">
                <a16:creationId xmlns:a16="http://schemas.microsoft.com/office/drawing/2014/main" id="{6E353565-5223-9B7C-06BC-D184E3479944}"/>
              </a:ext>
            </a:extLst>
          </p:cNvPr>
          <p:cNvSpPr txBox="1"/>
          <p:nvPr/>
        </p:nvSpPr>
        <p:spPr>
          <a:xfrm>
            <a:off x="9822610" y="885645"/>
            <a:ext cx="2137124" cy="646331"/>
          </a:xfrm>
          <a:prstGeom prst="rect">
            <a:avLst/>
          </a:prstGeom>
          <a:noFill/>
        </p:spPr>
        <p:txBody>
          <a:bodyPr wrap="none" rtlCol="0">
            <a:spAutoFit/>
          </a:bodyPr>
          <a:lstStyle/>
          <a:p>
            <a:r>
              <a:rPr lang="en-US" b="1" dirty="0">
                <a:solidFill>
                  <a:srgbClr val="C00000"/>
                </a:solidFill>
                <a:latin typeface="DM Sans" pitchFamily="2" charset="77"/>
              </a:rPr>
              <a:t>Airline B / Partner</a:t>
            </a:r>
          </a:p>
          <a:p>
            <a:r>
              <a:rPr lang="en-US" dirty="0">
                <a:solidFill>
                  <a:srgbClr val="C00000"/>
                </a:solidFill>
                <a:latin typeface="DM Sans" pitchFamily="2" charset="77"/>
              </a:rPr>
              <a:t>Supplier</a:t>
            </a:r>
          </a:p>
        </p:txBody>
      </p:sp>
      <p:pic>
        <p:nvPicPr>
          <p:cNvPr id="14340" name="Picture 4">
            <a:extLst>
              <a:ext uri="{FF2B5EF4-FFF2-40B4-BE49-F238E27FC236}">
                <a16:creationId xmlns:a16="http://schemas.microsoft.com/office/drawing/2014/main" id="{10845FA1-E7E1-1F98-1D67-E1217487D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852" y="1388440"/>
            <a:ext cx="8833449" cy="276850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3764CA82-1056-9992-D277-302B21E518B2}"/>
              </a:ext>
            </a:extLst>
          </p:cNvPr>
          <p:cNvSpPr txBox="1"/>
          <p:nvPr/>
        </p:nvSpPr>
        <p:spPr>
          <a:xfrm>
            <a:off x="4258574" y="4491485"/>
            <a:ext cx="3268844" cy="861774"/>
          </a:xfrm>
          <a:prstGeom prst="rect">
            <a:avLst/>
          </a:prstGeom>
          <a:noFill/>
        </p:spPr>
        <p:txBody>
          <a:bodyPr wrap="square" rtlCol="0">
            <a:spAutoFit/>
          </a:bodyPr>
          <a:lstStyle/>
          <a:p>
            <a:r>
              <a:rPr lang="en-US" b="1" dirty="0">
                <a:solidFill>
                  <a:srgbClr val="C00000"/>
                </a:solidFill>
                <a:latin typeface="DM Sans" pitchFamily="2" charset="77"/>
              </a:rPr>
              <a:t>Receiver/Sender Interface</a:t>
            </a:r>
          </a:p>
          <a:p>
            <a:pPr algn="ctr"/>
            <a:r>
              <a:rPr lang="en-US" sz="1600" b="1" dirty="0">
                <a:solidFill>
                  <a:srgbClr val="C00000"/>
                </a:solidFill>
                <a:latin typeface="DM Sans" pitchFamily="2" charset="77"/>
              </a:rPr>
              <a:t>speak the same language to understand each other</a:t>
            </a:r>
          </a:p>
        </p:txBody>
      </p:sp>
      <p:cxnSp>
        <p:nvCxnSpPr>
          <p:cNvPr id="9" name="Connecteur en arc 8">
            <a:extLst>
              <a:ext uri="{FF2B5EF4-FFF2-40B4-BE49-F238E27FC236}">
                <a16:creationId xmlns:a16="http://schemas.microsoft.com/office/drawing/2014/main" id="{4CC4E046-2B30-4375-D732-C223089B7FFE}"/>
              </a:ext>
            </a:extLst>
          </p:cNvPr>
          <p:cNvCxnSpPr>
            <a:cxnSpLocks/>
            <a:stCxn id="7" idx="1"/>
          </p:cNvCxnSpPr>
          <p:nvPr/>
        </p:nvCxnSpPr>
        <p:spPr>
          <a:xfrm rot="10800000">
            <a:off x="2812286" y="2941672"/>
            <a:ext cx="1446289" cy="1980700"/>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necteur en arc 10">
            <a:extLst>
              <a:ext uri="{FF2B5EF4-FFF2-40B4-BE49-F238E27FC236}">
                <a16:creationId xmlns:a16="http://schemas.microsoft.com/office/drawing/2014/main" id="{C611A2F7-BB3B-554D-8DC3-C8AA65B5B5A5}"/>
              </a:ext>
            </a:extLst>
          </p:cNvPr>
          <p:cNvCxnSpPr>
            <a:cxnSpLocks/>
            <a:stCxn id="7" idx="3"/>
          </p:cNvCxnSpPr>
          <p:nvPr/>
        </p:nvCxnSpPr>
        <p:spPr>
          <a:xfrm flipV="1">
            <a:off x="7527418" y="2932981"/>
            <a:ext cx="1245646" cy="198939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6" name="ZoneTexte 15">
            <a:extLst>
              <a:ext uri="{FF2B5EF4-FFF2-40B4-BE49-F238E27FC236}">
                <a16:creationId xmlns:a16="http://schemas.microsoft.com/office/drawing/2014/main" id="{8DC06366-0B8F-D71C-9601-1F54C1EA4C68}"/>
              </a:ext>
            </a:extLst>
          </p:cNvPr>
          <p:cNvSpPr txBox="1"/>
          <p:nvPr/>
        </p:nvSpPr>
        <p:spPr>
          <a:xfrm>
            <a:off x="9641457" y="3953773"/>
            <a:ext cx="2550543" cy="1815882"/>
          </a:xfrm>
          <a:prstGeom prst="rect">
            <a:avLst/>
          </a:prstGeom>
          <a:noFill/>
        </p:spPr>
        <p:txBody>
          <a:bodyPr wrap="square" rtlCol="0">
            <a:spAutoFit/>
          </a:bodyPr>
          <a:lstStyle/>
          <a:p>
            <a:r>
              <a:rPr lang="en-US" sz="1400" b="1" dirty="0">
                <a:solidFill>
                  <a:srgbClr val="4E4B63"/>
                </a:solidFill>
                <a:latin typeface="DM Sans" pitchFamily="2" charset="77"/>
              </a:rPr>
              <a:t>Note</a:t>
            </a:r>
            <a:r>
              <a:rPr lang="en-US" sz="1400" dirty="0">
                <a:solidFill>
                  <a:srgbClr val="4E4B63"/>
                </a:solidFill>
                <a:latin typeface="DM Sans" pitchFamily="2" charset="77"/>
              </a:rPr>
              <a:t>: We do not imply ANY concrete implementation type of the exchange here. The only business requirement is that everyone in the exchange understands the ‘language’ in an unambiguous way</a:t>
            </a:r>
            <a:endParaRPr lang="en-US" sz="1200" dirty="0">
              <a:solidFill>
                <a:srgbClr val="4E4B63"/>
              </a:solidFill>
              <a:latin typeface="DM Sans" pitchFamily="2" charset="77"/>
            </a:endParaRPr>
          </a:p>
        </p:txBody>
      </p:sp>
      <p:sp>
        <p:nvSpPr>
          <p:cNvPr id="17" name="ZoneTexte 16">
            <a:extLst>
              <a:ext uri="{FF2B5EF4-FFF2-40B4-BE49-F238E27FC236}">
                <a16:creationId xmlns:a16="http://schemas.microsoft.com/office/drawing/2014/main" id="{0C87A074-231D-D911-B861-EE7CDE3C0499}"/>
              </a:ext>
            </a:extLst>
          </p:cNvPr>
          <p:cNvSpPr txBox="1"/>
          <p:nvPr/>
        </p:nvSpPr>
        <p:spPr>
          <a:xfrm>
            <a:off x="5808453" y="1270956"/>
            <a:ext cx="1532626" cy="369332"/>
          </a:xfrm>
          <a:prstGeom prst="rect">
            <a:avLst/>
          </a:prstGeom>
          <a:noFill/>
        </p:spPr>
        <p:txBody>
          <a:bodyPr wrap="square" rtlCol="0">
            <a:spAutoFit/>
          </a:bodyPr>
          <a:lstStyle/>
          <a:p>
            <a:r>
              <a:rPr lang="en-US" b="1" dirty="0">
                <a:solidFill>
                  <a:srgbClr val="0070C0"/>
                </a:solidFill>
                <a:latin typeface="DM Sans" pitchFamily="2" charset="77"/>
              </a:rPr>
              <a:t>CONTAINER</a:t>
            </a:r>
            <a:endParaRPr lang="en-US" sz="1600" b="1" dirty="0">
              <a:solidFill>
                <a:srgbClr val="0070C0"/>
              </a:solidFill>
              <a:latin typeface="DM Sans" pitchFamily="2" charset="77"/>
            </a:endParaRPr>
          </a:p>
        </p:txBody>
      </p:sp>
      <p:sp>
        <p:nvSpPr>
          <p:cNvPr id="18" name="ZoneTexte 17">
            <a:extLst>
              <a:ext uri="{FF2B5EF4-FFF2-40B4-BE49-F238E27FC236}">
                <a16:creationId xmlns:a16="http://schemas.microsoft.com/office/drawing/2014/main" id="{3BA5E93B-4F14-3597-9C4B-FA2532F72614}"/>
              </a:ext>
            </a:extLst>
          </p:cNvPr>
          <p:cNvSpPr txBox="1"/>
          <p:nvPr/>
        </p:nvSpPr>
        <p:spPr>
          <a:xfrm>
            <a:off x="7522234" y="310550"/>
            <a:ext cx="1345720" cy="369332"/>
          </a:xfrm>
          <a:prstGeom prst="rect">
            <a:avLst/>
          </a:prstGeom>
          <a:noFill/>
        </p:spPr>
        <p:txBody>
          <a:bodyPr wrap="square" rtlCol="0">
            <a:spAutoFit/>
          </a:bodyPr>
          <a:lstStyle/>
          <a:p>
            <a:r>
              <a:rPr lang="en-US" b="1" dirty="0">
                <a:solidFill>
                  <a:srgbClr val="C00000"/>
                </a:solidFill>
                <a:latin typeface="DM Sans" pitchFamily="2" charset="77"/>
              </a:rPr>
              <a:t>CONTENT</a:t>
            </a:r>
            <a:endParaRPr lang="en-US" sz="1600" b="1" dirty="0">
              <a:solidFill>
                <a:srgbClr val="C00000"/>
              </a:solidFill>
              <a:latin typeface="DM Sans" pitchFamily="2" charset="77"/>
            </a:endParaRPr>
          </a:p>
        </p:txBody>
      </p:sp>
      <p:cxnSp>
        <p:nvCxnSpPr>
          <p:cNvPr id="35" name="Connecteur droit avec flèche 34">
            <a:extLst>
              <a:ext uri="{FF2B5EF4-FFF2-40B4-BE49-F238E27FC236}">
                <a16:creationId xmlns:a16="http://schemas.microsoft.com/office/drawing/2014/main" id="{5048630A-5380-B340-3C22-FF0EE2C48488}"/>
              </a:ext>
            </a:extLst>
          </p:cNvPr>
          <p:cNvCxnSpPr>
            <a:cxnSpLocks/>
            <a:stCxn id="18" idx="2"/>
          </p:cNvCxnSpPr>
          <p:nvPr/>
        </p:nvCxnSpPr>
        <p:spPr>
          <a:xfrm flipH="1">
            <a:off x="7841411" y="679882"/>
            <a:ext cx="353683" cy="1890789"/>
          </a:xfrm>
          <a:prstGeom prst="straightConnector1">
            <a:avLst/>
          </a:prstGeom>
          <a:ln w="222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4845F85B-806C-A98C-2DD9-7949601334F4}"/>
              </a:ext>
            </a:extLst>
          </p:cNvPr>
          <p:cNvCxnSpPr>
            <a:cxnSpLocks/>
            <a:stCxn id="17" idx="2"/>
          </p:cNvCxnSpPr>
          <p:nvPr/>
        </p:nvCxnSpPr>
        <p:spPr>
          <a:xfrm>
            <a:off x="6574766" y="1640288"/>
            <a:ext cx="490268" cy="749229"/>
          </a:xfrm>
          <a:prstGeom prst="straightConnector1">
            <a:avLst/>
          </a:prstGeom>
          <a:ln w="222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90697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ministrative Process Review Meeting by Slidesgo">
  <a:themeElements>
    <a:clrScheme name="Simple Light">
      <a:dk1>
        <a:srgbClr val="000000"/>
      </a:dk1>
      <a:lt1>
        <a:srgbClr val="F7F7F7"/>
      </a:lt1>
      <a:dk2>
        <a:srgbClr val="5757FF"/>
      </a:dk2>
      <a:lt2>
        <a:srgbClr val="FF1D25"/>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12733</TotalTime>
  <Words>2107</Words>
  <Application>Microsoft Macintosh PowerPoint</Application>
  <PresentationFormat>Grand écran</PresentationFormat>
  <Paragraphs>283</Paragraphs>
  <Slides>21</Slides>
  <Notes>6</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21</vt:i4>
      </vt:variant>
    </vt:vector>
  </HeadingPairs>
  <TitlesOfParts>
    <vt:vector size="32" baseType="lpstr">
      <vt:lpstr>Aktiv Grotesk</vt:lpstr>
      <vt:lpstr>Anaheim</vt:lpstr>
      <vt:lpstr>Arial</vt:lpstr>
      <vt:lpstr>Bahnschrift</vt:lpstr>
      <vt:lpstr>Calibri</vt:lpstr>
      <vt:lpstr>Calibri Light</vt:lpstr>
      <vt:lpstr>DM Sans</vt:lpstr>
      <vt:lpstr>Fira Code</vt:lpstr>
      <vt:lpstr>OpenSans</vt:lpstr>
      <vt:lpstr>Thème Office</vt:lpstr>
      <vt:lpstr>Administrative Process Review Meeting by Slidesgo</vt:lpstr>
      <vt:lpstr>Présentation PowerPoint</vt:lpstr>
      <vt:lpstr>Table of contents</vt:lpstr>
      <vt:lpstr>Introduction</vt:lpstr>
      <vt:lpstr>Definitions</vt:lpstr>
      <vt:lpstr>Objectives</vt:lpstr>
      <vt:lpstr>Interactions</vt:lpstr>
      <vt:lpstr>Intent: utterly incomplete list of user stories</vt:lpstr>
      <vt:lpstr>Principles</vt:lpstr>
      <vt:lpstr>Simplified Problem Statement</vt:lpstr>
      <vt:lpstr>All of the above, as a common denominator, requires an unambiguous and extensible model allowing to describe the meaning of the products shared. </vt:lpstr>
      <vt:lpstr>Meta</vt:lpstr>
      <vt:lpstr>Présentation PowerPoint</vt:lpstr>
      <vt:lpstr>Product</vt:lpstr>
      <vt:lpstr>Product</vt:lpstr>
      <vt:lpstr>Product</vt:lpstr>
      <vt:lpstr>Présentation PowerPoint</vt:lpstr>
      <vt:lpstr>Attention Points</vt:lpstr>
      <vt:lpstr>Available eBusiness Standards</vt:lpstr>
      <vt:lpstr>Proposal</vt:lpstr>
      <vt:lpstr>Business Stories</vt:lpstr>
      <vt:lpstr>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Baues, Gregor (PSIN AR) - AF</dc:creator>
  <cp:lastModifiedBy>Baues, Gregor (PSIN AR) - AF</cp:lastModifiedBy>
  <cp:revision>12</cp:revision>
  <dcterms:created xsi:type="dcterms:W3CDTF">2023-05-24T07:04:11Z</dcterms:created>
  <dcterms:modified xsi:type="dcterms:W3CDTF">2023-06-02T06:43:41Z</dcterms:modified>
</cp:coreProperties>
</file>